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notesMasterIdLst>
    <p:notesMasterId r:id="rId29"/>
  </p:notesMasterIdLst>
  <p:sldIdLst>
    <p:sldId id="1853" r:id="rId3"/>
    <p:sldId id="1862" r:id="rId4"/>
    <p:sldId id="1863" r:id="rId5"/>
    <p:sldId id="1877" r:id="rId6"/>
    <p:sldId id="1878" r:id="rId7"/>
    <p:sldId id="1879" r:id="rId8"/>
    <p:sldId id="1880" r:id="rId9"/>
    <p:sldId id="1881" r:id="rId10"/>
    <p:sldId id="1864" r:id="rId11"/>
    <p:sldId id="1867" r:id="rId12"/>
    <p:sldId id="1886" r:id="rId13"/>
    <p:sldId id="1868" r:id="rId14"/>
    <p:sldId id="1869" r:id="rId15"/>
    <p:sldId id="1865" r:id="rId16"/>
    <p:sldId id="1883" r:id="rId17"/>
    <p:sldId id="1884" r:id="rId18"/>
    <p:sldId id="1870" r:id="rId19"/>
    <p:sldId id="1871" r:id="rId20"/>
    <p:sldId id="1872" r:id="rId21"/>
    <p:sldId id="1873" r:id="rId22"/>
    <p:sldId id="1874" r:id="rId23"/>
    <p:sldId id="1876" r:id="rId24"/>
    <p:sldId id="1866" r:id="rId25"/>
    <p:sldId id="1887" r:id="rId26"/>
    <p:sldId id="1885" r:id="rId27"/>
    <p:sldId id="1888" r:id="rId2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A793F"/>
    <a:srgbClr val="EBD97E"/>
    <a:srgbClr val="BD092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–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707"/>
    <p:restoredTop sz="92317" autoAdjust="0"/>
  </p:normalViewPr>
  <p:slideViewPr>
    <p:cSldViewPr snapToGrid="0">
      <p:cViewPr varScale="1">
        <p:scale>
          <a:sx n="153" d="100"/>
          <a:sy n="153" d="100"/>
        </p:scale>
        <p:origin x="624" y="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presProps" Target="presProps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F4AC4C-AA4B-49DA-A846-033AD3E91B54}" type="datetimeFigureOut">
              <a:rPr lang="zh-CN" altLang="en-US" smtClean="0"/>
              <a:t>2024/4/18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C25B8B-3784-46F6-964B-E71104D325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63446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C25B8B-3784-46F6-964B-E71104D32574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30392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Cluster2</a:t>
            </a:r>
            <a:r>
              <a:rPr lang="zh-CN" altLang="en-US" dirty="0"/>
              <a:t> 用户的信用卡余额高，购物活跃，信用良好。这些用户虽然信用卡余额高，但与聚类</a:t>
            </a:r>
            <a:r>
              <a:rPr lang="en-US" altLang="zh-CN" dirty="0"/>
              <a:t>1</a:t>
            </a:r>
            <a:r>
              <a:rPr lang="zh-CN" altLang="en-US" dirty="0"/>
              <a:t>不同的是，他们购买频率高，尤其是分期购买。</a:t>
            </a:r>
          </a:p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C25B8B-3784-46F6-964B-E71104D32574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56369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moban/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89FB5-4EB1-49B0-A09D-841C3778DD41}" type="datetimeFigureOut">
              <a:rPr lang="zh-CN" altLang="en-US" smtClean="0"/>
              <a:t>2024/4/18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A749D-F503-45C3-AA1D-00E0FE3AF12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89FB5-4EB1-49B0-A09D-841C3778DD41}" type="datetimeFigureOut">
              <a:rPr lang="zh-CN" altLang="en-US" smtClean="0"/>
              <a:t>2024/4/18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A749D-F503-45C3-AA1D-00E0FE3AF12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89FB5-4EB1-49B0-A09D-841C3778DD41}" type="datetimeFigureOut">
              <a:rPr lang="zh-CN" altLang="en-US" smtClean="0"/>
              <a:t>2024/4/18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A749D-F503-45C3-AA1D-00E0FE3AF12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  <a:pPr/>
              <a:t>2024/4/18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79875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  <a:pPr/>
              <a:t>2024/4/18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83670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481674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89FB5-4EB1-49B0-A09D-841C3778DD41}" type="datetimeFigureOut">
              <a:rPr lang="zh-CN" altLang="en-US" smtClean="0"/>
              <a:t>2024/4/18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A749D-F503-45C3-AA1D-00E0FE3AF12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89FB5-4EB1-49B0-A09D-841C3778DD41}" type="datetimeFigureOut">
              <a:rPr lang="zh-CN" altLang="en-US" smtClean="0"/>
              <a:t>2024/4/18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A749D-F503-45C3-AA1D-00E0FE3AF12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89FB5-4EB1-49B0-A09D-841C3778DD41}" type="datetimeFigureOut">
              <a:rPr lang="zh-CN" altLang="en-US" smtClean="0"/>
              <a:t>2024/4/18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A749D-F503-45C3-AA1D-00E0FE3AF12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89FB5-4EB1-49B0-A09D-841C3778DD41}" type="datetimeFigureOut">
              <a:rPr lang="zh-CN" altLang="en-US" smtClean="0"/>
              <a:t>2024/4/18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A749D-F503-45C3-AA1D-00E0FE3AF129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TextBox 10"/>
          <p:cNvSpPr txBox="1"/>
          <p:nvPr userDrawn="1"/>
        </p:nvSpPr>
        <p:spPr>
          <a:xfrm>
            <a:off x="1907705" y="6739570"/>
            <a:ext cx="1800200" cy="118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hlinkClick r:id="rId2"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hlinkClick r:id="rId2"/>
              </a:rPr>
              <a:t>模板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http://www.1ppt.com/moban/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</a:t>
            </a:r>
            <a:endParaRPr kumimoji="0" lang="en-US" altLang="zh-CN" sz="1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1618840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89FB5-4EB1-49B0-A09D-841C3778DD41}" type="datetimeFigureOut">
              <a:rPr lang="zh-CN" altLang="en-US" smtClean="0"/>
              <a:t>2024/4/18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A749D-F503-45C3-AA1D-00E0FE3AF12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89FB5-4EB1-49B0-A09D-841C3778DD41}" type="datetimeFigureOut">
              <a:rPr lang="zh-CN" altLang="en-US" smtClean="0"/>
              <a:t>2024/4/18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A749D-F503-45C3-AA1D-00E0FE3AF12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89FB5-4EB1-49B0-A09D-841C3778DD41}" type="datetimeFigureOut">
              <a:rPr lang="zh-CN" altLang="en-US" smtClean="0"/>
              <a:t>2024/4/18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A749D-F503-45C3-AA1D-00E0FE3AF12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89FB5-4EB1-49B0-A09D-841C3778DD41}" type="datetimeFigureOut">
              <a:rPr lang="zh-CN" altLang="en-US" smtClean="0"/>
              <a:t>2024/4/18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A749D-F503-45C3-AA1D-00E0FE3AF12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sv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089FB5-4EB1-49B0-A09D-841C3778DD41}" type="datetimeFigureOut">
              <a:rPr lang="zh-CN" altLang="en-US" smtClean="0"/>
              <a:t>2024/4/18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9A749D-F503-45C3-AA1D-00E0FE3AF129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8" name="图形 7">
            <a:extLst>
              <a:ext uri="{FF2B5EF4-FFF2-40B4-BE49-F238E27FC236}">
                <a16:creationId xmlns:a16="http://schemas.microsoft.com/office/drawing/2014/main" id="{47363FBB-C59E-4A2F-818A-92C2C495D163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60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2368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sv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sv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27.jp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0.png"/><Relationship Id="rId5" Type="http://schemas.openxmlformats.org/officeDocument/2006/relationships/image" Target="../media/image160.png"/><Relationship Id="rId4" Type="http://schemas.openxmlformats.org/officeDocument/2006/relationships/image" Target="../media/image14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9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14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41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sv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sv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0.png"/><Relationship Id="rId7" Type="http://schemas.openxmlformats.org/officeDocument/2006/relationships/image" Target="../media/image2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14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3493639" y="2109101"/>
            <a:ext cx="6901185" cy="1015663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CN" sz="6000" spc="-150" dirty="0">
                <a:solidFill>
                  <a:schemeClr val="bg2">
                    <a:lumMod val="2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cs typeface="+mn-ea"/>
                <a:sym typeface="+mn-lt"/>
              </a:rPr>
              <a:t>AMA 546-Presentation</a:t>
            </a:r>
            <a:endParaRPr lang="zh-CN" altLang="en-US" sz="6000" spc="-150" dirty="0">
              <a:solidFill>
                <a:schemeClr val="bg2">
                  <a:lumMod val="2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15" name="TextBox 26"/>
          <p:cNvSpPr txBox="1"/>
          <p:nvPr/>
        </p:nvSpPr>
        <p:spPr>
          <a:xfrm>
            <a:off x="2916392" y="3332151"/>
            <a:ext cx="787138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000" b="1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rPr>
              <a:t>Customer segmentation by clustering algorithms</a:t>
            </a:r>
          </a:p>
        </p:txBody>
      </p:sp>
      <p:sp>
        <p:nvSpPr>
          <p:cNvPr id="16" name="矩形: 圆角 23"/>
          <p:cNvSpPr/>
          <p:nvPr/>
        </p:nvSpPr>
        <p:spPr>
          <a:xfrm rot="10800000" flipV="1">
            <a:off x="5250730" y="4440926"/>
            <a:ext cx="3073137" cy="951206"/>
          </a:xfrm>
          <a:prstGeom prst="roundRect">
            <a:avLst>
              <a:gd name="adj" fmla="val 50000"/>
            </a:avLst>
          </a:prstGeom>
          <a:solidFill>
            <a:srgbClr val="BD09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2">
                  <a:lumMod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5429412" y="4591456"/>
            <a:ext cx="2894455" cy="40011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cs typeface="+mn-ea"/>
                <a:sym typeface="+mn-lt"/>
              </a:rPr>
              <a:t>23050994g ZHANG </a:t>
            </a:r>
            <a:r>
              <a:rPr lang="en-US" altLang="zh-CN" sz="2000" b="1" dirty="0" err="1">
                <a:solidFill>
                  <a:schemeClr val="bg1"/>
                </a:solidFill>
                <a:cs typeface="+mn-ea"/>
                <a:sym typeface="+mn-lt"/>
              </a:rPr>
              <a:t>Yian</a:t>
            </a:r>
            <a:endParaRPr lang="en-US" altLang="zh-CN" sz="20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19" name="图形 18">
            <a:extLst>
              <a:ext uri="{FF2B5EF4-FFF2-40B4-BE49-F238E27FC236}">
                <a16:creationId xmlns:a16="http://schemas.microsoft.com/office/drawing/2014/main" id="{077E0053-3C55-4334-8833-41E50E951B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205205" y="-167690"/>
            <a:ext cx="2162175" cy="4286250"/>
          </a:xfrm>
          <a:prstGeom prst="rect">
            <a:avLst/>
          </a:prstGeom>
        </p:spPr>
      </p:pic>
      <p:pic>
        <p:nvPicPr>
          <p:cNvPr id="21" name="图形 20">
            <a:extLst>
              <a:ext uri="{FF2B5EF4-FFF2-40B4-BE49-F238E27FC236}">
                <a16:creationId xmlns:a16="http://schemas.microsoft.com/office/drawing/2014/main" id="{64159278-D15D-4192-A5E3-DF20C0A41C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544601" y="-402372"/>
            <a:ext cx="2032770" cy="4454794"/>
          </a:xfrm>
          <a:prstGeom prst="rect">
            <a:avLst/>
          </a:prstGeom>
        </p:spPr>
      </p:pic>
      <p:pic>
        <p:nvPicPr>
          <p:cNvPr id="27" name="图形 26">
            <a:extLst>
              <a:ext uri="{FF2B5EF4-FFF2-40B4-BE49-F238E27FC236}">
                <a16:creationId xmlns:a16="http://schemas.microsoft.com/office/drawing/2014/main" id="{D38F143A-D56F-4D91-91E7-292AC62FE0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1295926">
            <a:off x="1387172" y="-376145"/>
            <a:ext cx="714375" cy="1771650"/>
          </a:xfrm>
          <a:prstGeom prst="rect">
            <a:avLst/>
          </a:prstGeom>
        </p:spPr>
      </p:pic>
      <p:pic>
        <p:nvPicPr>
          <p:cNvPr id="28" name="图形 27">
            <a:extLst>
              <a:ext uri="{FF2B5EF4-FFF2-40B4-BE49-F238E27FC236}">
                <a16:creationId xmlns:a16="http://schemas.microsoft.com/office/drawing/2014/main" id="{36D2E5D9-CEC3-4959-89F6-33A4A2F130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14403" y="-606321"/>
            <a:ext cx="929956" cy="1771650"/>
          </a:xfrm>
          <a:prstGeom prst="rect">
            <a:avLst/>
          </a:prstGeom>
        </p:spPr>
      </p:pic>
      <p:pic>
        <p:nvPicPr>
          <p:cNvPr id="30" name="图形 29">
            <a:extLst>
              <a:ext uri="{FF2B5EF4-FFF2-40B4-BE49-F238E27FC236}">
                <a16:creationId xmlns:a16="http://schemas.microsoft.com/office/drawing/2014/main" id="{5F70D269-92DE-4202-8F95-E841FF92294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-513986" y="4555825"/>
            <a:ext cx="1824303" cy="1824303"/>
          </a:xfrm>
          <a:prstGeom prst="rect">
            <a:avLst/>
          </a:prstGeom>
        </p:spPr>
      </p:pic>
      <p:pic>
        <p:nvPicPr>
          <p:cNvPr id="32" name="图形 31">
            <a:extLst>
              <a:ext uri="{FF2B5EF4-FFF2-40B4-BE49-F238E27FC236}">
                <a16:creationId xmlns:a16="http://schemas.microsoft.com/office/drawing/2014/main" id="{727300F6-DDDF-49E3-8B78-14EF1DE29E6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-1720866" y="4996348"/>
            <a:ext cx="6505229" cy="4025335"/>
          </a:xfrm>
          <a:prstGeom prst="rect">
            <a:avLst/>
          </a:prstGeom>
        </p:spPr>
      </p:pic>
      <p:pic>
        <p:nvPicPr>
          <p:cNvPr id="34" name="图形 33">
            <a:extLst>
              <a:ext uri="{FF2B5EF4-FFF2-40B4-BE49-F238E27FC236}">
                <a16:creationId xmlns:a16="http://schemas.microsoft.com/office/drawing/2014/main" id="{4BA9A85E-C584-4192-B4BD-793C15B12D1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860673" y="0"/>
            <a:ext cx="800100" cy="1400175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3FFA616E-A4AA-004F-E1DD-104E659C44FD}"/>
              </a:ext>
            </a:extLst>
          </p:cNvPr>
          <p:cNvSpPr txBox="1"/>
          <p:nvPr/>
        </p:nvSpPr>
        <p:spPr>
          <a:xfrm>
            <a:off x="5492527" y="4891767"/>
            <a:ext cx="2631440" cy="40011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cs typeface="+mn-ea"/>
                <a:sym typeface="+mn-lt"/>
              </a:rPr>
              <a:t>23052341g  FAN Ziyao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52"/>
          <p:cNvGrpSpPr/>
          <p:nvPr/>
        </p:nvGrpSpPr>
        <p:grpSpPr bwMode="auto">
          <a:xfrm>
            <a:off x="1010505" y="1646013"/>
            <a:ext cx="276225" cy="368300"/>
            <a:chOff x="8332164" y="717871"/>
            <a:chExt cx="459026" cy="569605"/>
          </a:xfrm>
        </p:grpSpPr>
        <p:sp>
          <p:nvSpPr>
            <p:cNvPr id="5" name="Freeform: Shape 53"/>
            <p:cNvSpPr/>
            <p:nvPr/>
          </p:nvSpPr>
          <p:spPr>
            <a:xfrm>
              <a:off x="8369097" y="717871"/>
              <a:ext cx="422093" cy="390375"/>
            </a:xfrm>
            <a:custGeom>
              <a:avLst/>
              <a:gdLst>
                <a:gd name="connsiteX0" fmla="*/ 538158 w 1078506"/>
                <a:gd name="connsiteY0" fmla="*/ 1 h 1078507"/>
                <a:gd name="connsiteX1" fmla="*/ 637844 w 1078506"/>
                <a:gd name="connsiteY1" fmla="*/ 41056 h 1078507"/>
                <a:gd name="connsiteX2" fmla="*/ 1037048 w 1078506"/>
                <a:gd name="connsiteY2" fmla="*/ 438641 h 1078507"/>
                <a:gd name="connsiteX3" fmla="*/ 1037452 w 1078506"/>
                <a:gd name="connsiteY3" fmla="*/ 637845 h 1078507"/>
                <a:gd name="connsiteX4" fmla="*/ 639866 w 1078506"/>
                <a:gd name="connsiteY4" fmla="*/ 1037049 h 1078507"/>
                <a:gd name="connsiteX5" fmla="*/ 440663 w 1078506"/>
                <a:gd name="connsiteY5" fmla="*/ 1037453 h 1078507"/>
                <a:gd name="connsiteX6" fmla="*/ 41460 w 1078506"/>
                <a:gd name="connsiteY6" fmla="*/ 639867 h 1078507"/>
                <a:gd name="connsiteX7" fmla="*/ 41055 w 1078506"/>
                <a:gd name="connsiteY7" fmla="*/ 440664 h 1078507"/>
                <a:gd name="connsiteX8" fmla="*/ 438640 w 1078506"/>
                <a:gd name="connsiteY8" fmla="*/ 41460 h 1078507"/>
                <a:gd name="connsiteX9" fmla="*/ 538158 w 1078506"/>
                <a:gd name="connsiteY9" fmla="*/ 1 h 107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8506" h="1078507">
                  <a:moveTo>
                    <a:pt x="538158" y="1"/>
                  </a:moveTo>
                  <a:cubicBezTo>
                    <a:pt x="574207" y="-72"/>
                    <a:pt x="610283" y="13607"/>
                    <a:pt x="637844" y="41056"/>
                  </a:cubicBezTo>
                  <a:lnTo>
                    <a:pt x="1037048" y="438641"/>
                  </a:lnTo>
                  <a:cubicBezTo>
                    <a:pt x="1092168" y="493538"/>
                    <a:pt x="1092349" y="582725"/>
                    <a:pt x="1037452" y="637845"/>
                  </a:cubicBezTo>
                  <a:lnTo>
                    <a:pt x="639866" y="1037049"/>
                  </a:lnTo>
                  <a:cubicBezTo>
                    <a:pt x="584969" y="1092169"/>
                    <a:pt x="495783" y="1092350"/>
                    <a:pt x="440663" y="1037453"/>
                  </a:cubicBezTo>
                  <a:lnTo>
                    <a:pt x="41460" y="639867"/>
                  </a:lnTo>
                  <a:cubicBezTo>
                    <a:pt x="-13661" y="584970"/>
                    <a:pt x="-13842" y="495784"/>
                    <a:pt x="41055" y="440664"/>
                  </a:cubicBezTo>
                  <a:lnTo>
                    <a:pt x="438640" y="41460"/>
                  </a:lnTo>
                  <a:cubicBezTo>
                    <a:pt x="466089" y="13900"/>
                    <a:pt x="502110" y="75"/>
                    <a:pt x="538158" y="1"/>
                  </a:cubicBezTo>
                  <a:close/>
                </a:path>
              </a:pathLst>
            </a:custGeom>
            <a:solidFill>
              <a:srgbClr val="9A79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cs typeface="+mn-ea"/>
                <a:sym typeface="+mn-lt"/>
              </a:endParaRPr>
            </a:p>
          </p:txBody>
        </p:sp>
        <p:sp>
          <p:nvSpPr>
            <p:cNvPr id="6" name="Freeform: Shape 54"/>
            <p:cNvSpPr/>
            <p:nvPr/>
          </p:nvSpPr>
          <p:spPr>
            <a:xfrm>
              <a:off x="8332164" y="897099"/>
              <a:ext cx="422093" cy="390377"/>
            </a:xfrm>
            <a:custGeom>
              <a:avLst/>
              <a:gdLst>
                <a:gd name="connsiteX0" fmla="*/ 538158 w 1078506"/>
                <a:gd name="connsiteY0" fmla="*/ 1 h 1078507"/>
                <a:gd name="connsiteX1" fmla="*/ 637844 w 1078506"/>
                <a:gd name="connsiteY1" fmla="*/ 41056 h 1078507"/>
                <a:gd name="connsiteX2" fmla="*/ 1037048 w 1078506"/>
                <a:gd name="connsiteY2" fmla="*/ 438641 h 1078507"/>
                <a:gd name="connsiteX3" fmla="*/ 1037452 w 1078506"/>
                <a:gd name="connsiteY3" fmla="*/ 637845 h 1078507"/>
                <a:gd name="connsiteX4" fmla="*/ 639866 w 1078506"/>
                <a:gd name="connsiteY4" fmla="*/ 1037049 h 1078507"/>
                <a:gd name="connsiteX5" fmla="*/ 440663 w 1078506"/>
                <a:gd name="connsiteY5" fmla="*/ 1037453 h 1078507"/>
                <a:gd name="connsiteX6" fmla="*/ 41460 w 1078506"/>
                <a:gd name="connsiteY6" fmla="*/ 639867 h 1078507"/>
                <a:gd name="connsiteX7" fmla="*/ 41055 w 1078506"/>
                <a:gd name="connsiteY7" fmla="*/ 440664 h 1078507"/>
                <a:gd name="connsiteX8" fmla="*/ 438640 w 1078506"/>
                <a:gd name="connsiteY8" fmla="*/ 41460 h 1078507"/>
                <a:gd name="connsiteX9" fmla="*/ 538158 w 1078506"/>
                <a:gd name="connsiteY9" fmla="*/ 1 h 107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8506" h="1078507">
                  <a:moveTo>
                    <a:pt x="538158" y="1"/>
                  </a:moveTo>
                  <a:cubicBezTo>
                    <a:pt x="574207" y="-72"/>
                    <a:pt x="610283" y="13607"/>
                    <a:pt x="637844" y="41056"/>
                  </a:cubicBezTo>
                  <a:lnTo>
                    <a:pt x="1037048" y="438641"/>
                  </a:lnTo>
                  <a:cubicBezTo>
                    <a:pt x="1092168" y="493538"/>
                    <a:pt x="1092349" y="582725"/>
                    <a:pt x="1037452" y="637845"/>
                  </a:cubicBezTo>
                  <a:lnTo>
                    <a:pt x="639866" y="1037049"/>
                  </a:lnTo>
                  <a:cubicBezTo>
                    <a:pt x="584969" y="1092169"/>
                    <a:pt x="495783" y="1092350"/>
                    <a:pt x="440663" y="1037453"/>
                  </a:cubicBezTo>
                  <a:lnTo>
                    <a:pt x="41460" y="639867"/>
                  </a:lnTo>
                  <a:cubicBezTo>
                    <a:pt x="-13661" y="584970"/>
                    <a:pt x="-13842" y="495784"/>
                    <a:pt x="41055" y="440664"/>
                  </a:cubicBezTo>
                  <a:lnTo>
                    <a:pt x="438640" y="41460"/>
                  </a:lnTo>
                  <a:cubicBezTo>
                    <a:pt x="466089" y="13900"/>
                    <a:pt x="502110" y="75"/>
                    <a:pt x="538158" y="1"/>
                  </a:cubicBezTo>
                  <a:close/>
                </a:path>
              </a:pathLst>
            </a:custGeom>
            <a:solidFill>
              <a:srgbClr val="EBD97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cs typeface="+mn-ea"/>
                <a:sym typeface="+mn-lt"/>
              </a:endParaRPr>
            </a:p>
          </p:txBody>
        </p:sp>
      </p:grpSp>
      <p:grpSp>
        <p:nvGrpSpPr>
          <p:cNvPr id="7" name="Group 55"/>
          <p:cNvGrpSpPr/>
          <p:nvPr/>
        </p:nvGrpSpPr>
        <p:grpSpPr bwMode="auto">
          <a:xfrm>
            <a:off x="1010505" y="2998563"/>
            <a:ext cx="276225" cy="368300"/>
            <a:chOff x="8332164" y="717871"/>
            <a:chExt cx="459026" cy="569605"/>
          </a:xfrm>
        </p:grpSpPr>
        <p:sp>
          <p:nvSpPr>
            <p:cNvPr id="8" name="Freeform: Shape 56"/>
            <p:cNvSpPr/>
            <p:nvPr/>
          </p:nvSpPr>
          <p:spPr>
            <a:xfrm>
              <a:off x="8369097" y="717871"/>
              <a:ext cx="422093" cy="390375"/>
            </a:xfrm>
            <a:custGeom>
              <a:avLst/>
              <a:gdLst>
                <a:gd name="connsiteX0" fmla="*/ 538158 w 1078506"/>
                <a:gd name="connsiteY0" fmla="*/ 1 h 1078507"/>
                <a:gd name="connsiteX1" fmla="*/ 637844 w 1078506"/>
                <a:gd name="connsiteY1" fmla="*/ 41056 h 1078507"/>
                <a:gd name="connsiteX2" fmla="*/ 1037048 w 1078506"/>
                <a:gd name="connsiteY2" fmla="*/ 438641 h 1078507"/>
                <a:gd name="connsiteX3" fmla="*/ 1037452 w 1078506"/>
                <a:gd name="connsiteY3" fmla="*/ 637845 h 1078507"/>
                <a:gd name="connsiteX4" fmla="*/ 639866 w 1078506"/>
                <a:gd name="connsiteY4" fmla="*/ 1037049 h 1078507"/>
                <a:gd name="connsiteX5" fmla="*/ 440663 w 1078506"/>
                <a:gd name="connsiteY5" fmla="*/ 1037453 h 1078507"/>
                <a:gd name="connsiteX6" fmla="*/ 41460 w 1078506"/>
                <a:gd name="connsiteY6" fmla="*/ 639867 h 1078507"/>
                <a:gd name="connsiteX7" fmla="*/ 41055 w 1078506"/>
                <a:gd name="connsiteY7" fmla="*/ 440664 h 1078507"/>
                <a:gd name="connsiteX8" fmla="*/ 438640 w 1078506"/>
                <a:gd name="connsiteY8" fmla="*/ 41460 h 1078507"/>
                <a:gd name="connsiteX9" fmla="*/ 538158 w 1078506"/>
                <a:gd name="connsiteY9" fmla="*/ 1 h 107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8506" h="1078507">
                  <a:moveTo>
                    <a:pt x="538158" y="1"/>
                  </a:moveTo>
                  <a:cubicBezTo>
                    <a:pt x="574207" y="-72"/>
                    <a:pt x="610283" y="13607"/>
                    <a:pt x="637844" y="41056"/>
                  </a:cubicBezTo>
                  <a:lnTo>
                    <a:pt x="1037048" y="438641"/>
                  </a:lnTo>
                  <a:cubicBezTo>
                    <a:pt x="1092168" y="493538"/>
                    <a:pt x="1092349" y="582725"/>
                    <a:pt x="1037452" y="637845"/>
                  </a:cubicBezTo>
                  <a:lnTo>
                    <a:pt x="639866" y="1037049"/>
                  </a:lnTo>
                  <a:cubicBezTo>
                    <a:pt x="584969" y="1092169"/>
                    <a:pt x="495783" y="1092350"/>
                    <a:pt x="440663" y="1037453"/>
                  </a:cubicBezTo>
                  <a:lnTo>
                    <a:pt x="41460" y="639867"/>
                  </a:lnTo>
                  <a:cubicBezTo>
                    <a:pt x="-13661" y="584970"/>
                    <a:pt x="-13842" y="495784"/>
                    <a:pt x="41055" y="440664"/>
                  </a:cubicBezTo>
                  <a:lnTo>
                    <a:pt x="438640" y="41460"/>
                  </a:lnTo>
                  <a:cubicBezTo>
                    <a:pt x="466089" y="13900"/>
                    <a:pt x="502110" y="75"/>
                    <a:pt x="538158" y="1"/>
                  </a:cubicBezTo>
                  <a:close/>
                </a:path>
              </a:pathLst>
            </a:custGeom>
            <a:solidFill>
              <a:srgbClr val="9A79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cs typeface="+mn-ea"/>
                <a:sym typeface="+mn-lt"/>
              </a:endParaRPr>
            </a:p>
          </p:txBody>
        </p:sp>
        <p:sp>
          <p:nvSpPr>
            <p:cNvPr id="9" name="Freeform: Shape 57"/>
            <p:cNvSpPr/>
            <p:nvPr/>
          </p:nvSpPr>
          <p:spPr>
            <a:xfrm>
              <a:off x="8332164" y="897099"/>
              <a:ext cx="422093" cy="390377"/>
            </a:xfrm>
            <a:custGeom>
              <a:avLst/>
              <a:gdLst>
                <a:gd name="connsiteX0" fmla="*/ 538158 w 1078506"/>
                <a:gd name="connsiteY0" fmla="*/ 1 h 1078507"/>
                <a:gd name="connsiteX1" fmla="*/ 637844 w 1078506"/>
                <a:gd name="connsiteY1" fmla="*/ 41056 h 1078507"/>
                <a:gd name="connsiteX2" fmla="*/ 1037048 w 1078506"/>
                <a:gd name="connsiteY2" fmla="*/ 438641 h 1078507"/>
                <a:gd name="connsiteX3" fmla="*/ 1037452 w 1078506"/>
                <a:gd name="connsiteY3" fmla="*/ 637845 h 1078507"/>
                <a:gd name="connsiteX4" fmla="*/ 639866 w 1078506"/>
                <a:gd name="connsiteY4" fmla="*/ 1037049 h 1078507"/>
                <a:gd name="connsiteX5" fmla="*/ 440663 w 1078506"/>
                <a:gd name="connsiteY5" fmla="*/ 1037453 h 1078507"/>
                <a:gd name="connsiteX6" fmla="*/ 41460 w 1078506"/>
                <a:gd name="connsiteY6" fmla="*/ 639867 h 1078507"/>
                <a:gd name="connsiteX7" fmla="*/ 41055 w 1078506"/>
                <a:gd name="connsiteY7" fmla="*/ 440664 h 1078507"/>
                <a:gd name="connsiteX8" fmla="*/ 438640 w 1078506"/>
                <a:gd name="connsiteY8" fmla="*/ 41460 h 1078507"/>
                <a:gd name="connsiteX9" fmla="*/ 538158 w 1078506"/>
                <a:gd name="connsiteY9" fmla="*/ 1 h 107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8506" h="1078507">
                  <a:moveTo>
                    <a:pt x="538158" y="1"/>
                  </a:moveTo>
                  <a:cubicBezTo>
                    <a:pt x="574207" y="-72"/>
                    <a:pt x="610283" y="13607"/>
                    <a:pt x="637844" y="41056"/>
                  </a:cubicBezTo>
                  <a:lnTo>
                    <a:pt x="1037048" y="438641"/>
                  </a:lnTo>
                  <a:cubicBezTo>
                    <a:pt x="1092168" y="493538"/>
                    <a:pt x="1092349" y="582725"/>
                    <a:pt x="1037452" y="637845"/>
                  </a:cubicBezTo>
                  <a:lnTo>
                    <a:pt x="639866" y="1037049"/>
                  </a:lnTo>
                  <a:cubicBezTo>
                    <a:pt x="584969" y="1092169"/>
                    <a:pt x="495783" y="1092350"/>
                    <a:pt x="440663" y="1037453"/>
                  </a:cubicBezTo>
                  <a:lnTo>
                    <a:pt x="41460" y="639867"/>
                  </a:lnTo>
                  <a:cubicBezTo>
                    <a:pt x="-13661" y="584970"/>
                    <a:pt x="-13842" y="495784"/>
                    <a:pt x="41055" y="440664"/>
                  </a:cubicBezTo>
                  <a:lnTo>
                    <a:pt x="438640" y="41460"/>
                  </a:lnTo>
                  <a:cubicBezTo>
                    <a:pt x="466089" y="13900"/>
                    <a:pt x="502110" y="75"/>
                    <a:pt x="538158" y="1"/>
                  </a:cubicBezTo>
                  <a:close/>
                </a:path>
              </a:pathLst>
            </a:custGeom>
            <a:solidFill>
              <a:srgbClr val="EBD97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cs typeface="+mn-ea"/>
                <a:sym typeface="+mn-lt"/>
              </a:endParaRPr>
            </a:p>
          </p:txBody>
        </p:sp>
      </p:grpSp>
      <p:grpSp>
        <p:nvGrpSpPr>
          <p:cNvPr id="10" name="Group 58"/>
          <p:cNvGrpSpPr/>
          <p:nvPr/>
        </p:nvGrpSpPr>
        <p:grpSpPr bwMode="auto">
          <a:xfrm>
            <a:off x="1010505" y="4511450"/>
            <a:ext cx="276225" cy="368300"/>
            <a:chOff x="8332164" y="717871"/>
            <a:chExt cx="459026" cy="569605"/>
          </a:xfrm>
        </p:grpSpPr>
        <p:sp>
          <p:nvSpPr>
            <p:cNvPr id="11" name="Freeform: Shape 59"/>
            <p:cNvSpPr/>
            <p:nvPr/>
          </p:nvSpPr>
          <p:spPr>
            <a:xfrm>
              <a:off x="8369097" y="717871"/>
              <a:ext cx="422093" cy="390377"/>
            </a:xfrm>
            <a:custGeom>
              <a:avLst/>
              <a:gdLst>
                <a:gd name="connsiteX0" fmla="*/ 538158 w 1078506"/>
                <a:gd name="connsiteY0" fmla="*/ 1 h 1078507"/>
                <a:gd name="connsiteX1" fmla="*/ 637844 w 1078506"/>
                <a:gd name="connsiteY1" fmla="*/ 41056 h 1078507"/>
                <a:gd name="connsiteX2" fmla="*/ 1037048 w 1078506"/>
                <a:gd name="connsiteY2" fmla="*/ 438641 h 1078507"/>
                <a:gd name="connsiteX3" fmla="*/ 1037452 w 1078506"/>
                <a:gd name="connsiteY3" fmla="*/ 637845 h 1078507"/>
                <a:gd name="connsiteX4" fmla="*/ 639866 w 1078506"/>
                <a:gd name="connsiteY4" fmla="*/ 1037049 h 1078507"/>
                <a:gd name="connsiteX5" fmla="*/ 440663 w 1078506"/>
                <a:gd name="connsiteY5" fmla="*/ 1037453 h 1078507"/>
                <a:gd name="connsiteX6" fmla="*/ 41460 w 1078506"/>
                <a:gd name="connsiteY6" fmla="*/ 639867 h 1078507"/>
                <a:gd name="connsiteX7" fmla="*/ 41055 w 1078506"/>
                <a:gd name="connsiteY7" fmla="*/ 440664 h 1078507"/>
                <a:gd name="connsiteX8" fmla="*/ 438640 w 1078506"/>
                <a:gd name="connsiteY8" fmla="*/ 41460 h 1078507"/>
                <a:gd name="connsiteX9" fmla="*/ 538158 w 1078506"/>
                <a:gd name="connsiteY9" fmla="*/ 1 h 107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8506" h="1078507">
                  <a:moveTo>
                    <a:pt x="538158" y="1"/>
                  </a:moveTo>
                  <a:cubicBezTo>
                    <a:pt x="574207" y="-72"/>
                    <a:pt x="610283" y="13607"/>
                    <a:pt x="637844" y="41056"/>
                  </a:cubicBezTo>
                  <a:lnTo>
                    <a:pt x="1037048" y="438641"/>
                  </a:lnTo>
                  <a:cubicBezTo>
                    <a:pt x="1092168" y="493538"/>
                    <a:pt x="1092349" y="582725"/>
                    <a:pt x="1037452" y="637845"/>
                  </a:cubicBezTo>
                  <a:lnTo>
                    <a:pt x="639866" y="1037049"/>
                  </a:lnTo>
                  <a:cubicBezTo>
                    <a:pt x="584969" y="1092169"/>
                    <a:pt x="495783" y="1092350"/>
                    <a:pt x="440663" y="1037453"/>
                  </a:cubicBezTo>
                  <a:lnTo>
                    <a:pt x="41460" y="639867"/>
                  </a:lnTo>
                  <a:cubicBezTo>
                    <a:pt x="-13661" y="584970"/>
                    <a:pt x="-13842" y="495784"/>
                    <a:pt x="41055" y="440664"/>
                  </a:cubicBezTo>
                  <a:lnTo>
                    <a:pt x="438640" y="41460"/>
                  </a:lnTo>
                  <a:cubicBezTo>
                    <a:pt x="466089" y="13900"/>
                    <a:pt x="502110" y="75"/>
                    <a:pt x="538158" y="1"/>
                  </a:cubicBezTo>
                  <a:close/>
                </a:path>
              </a:pathLst>
            </a:custGeom>
            <a:solidFill>
              <a:srgbClr val="9A79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cs typeface="+mn-ea"/>
                <a:sym typeface="+mn-lt"/>
              </a:endParaRPr>
            </a:p>
          </p:txBody>
        </p:sp>
        <p:sp>
          <p:nvSpPr>
            <p:cNvPr id="12" name="Freeform: Shape 60"/>
            <p:cNvSpPr/>
            <p:nvPr/>
          </p:nvSpPr>
          <p:spPr>
            <a:xfrm>
              <a:off x="8332164" y="897101"/>
              <a:ext cx="422093" cy="390375"/>
            </a:xfrm>
            <a:custGeom>
              <a:avLst/>
              <a:gdLst>
                <a:gd name="connsiteX0" fmla="*/ 538158 w 1078506"/>
                <a:gd name="connsiteY0" fmla="*/ 1 h 1078507"/>
                <a:gd name="connsiteX1" fmla="*/ 637844 w 1078506"/>
                <a:gd name="connsiteY1" fmla="*/ 41056 h 1078507"/>
                <a:gd name="connsiteX2" fmla="*/ 1037048 w 1078506"/>
                <a:gd name="connsiteY2" fmla="*/ 438641 h 1078507"/>
                <a:gd name="connsiteX3" fmla="*/ 1037452 w 1078506"/>
                <a:gd name="connsiteY3" fmla="*/ 637845 h 1078507"/>
                <a:gd name="connsiteX4" fmla="*/ 639866 w 1078506"/>
                <a:gd name="connsiteY4" fmla="*/ 1037049 h 1078507"/>
                <a:gd name="connsiteX5" fmla="*/ 440663 w 1078506"/>
                <a:gd name="connsiteY5" fmla="*/ 1037453 h 1078507"/>
                <a:gd name="connsiteX6" fmla="*/ 41460 w 1078506"/>
                <a:gd name="connsiteY6" fmla="*/ 639867 h 1078507"/>
                <a:gd name="connsiteX7" fmla="*/ 41055 w 1078506"/>
                <a:gd name="connsiteY7" fmla="*/ 440664 h 1078507"/>
                <a:gd name="connsiteX8" fmla="*/ 438640 w 1078506"/>
                <a:gd name="connsiteY8" fmla="*/ 41460 h 1078507"/>
                <a:gd name="connsiteX9" fmla="*/ 538158 w 1078506"/>
                <a:gd name="connsiteY9" fmla="*/ 1 h 107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8506" h="1078507">
                  <a:moveTo>
                    <a:pt x="538158" y="1"/>
                  </a:moveTo>
                  <a:cubicBezTo>
                    <a:pt x="574207" y="-72"/>
                    <a:pt x="610283" y="13607"/>
                    <a:pt x="637844" y="41056"/>
                  </a:cubicBezTo>
                  <a:lnTo>
                    <a:pt x="1037048" y="438641"/>
                  </a:lnTo>
                  <a:cubicBezTo>
                    <a:pt x="1092168" y="493538"/>
                    <a:pt x="1092349" y="582725"/>
                    <a:pt x="1037452" y="637845"/>
                  </a:cubicBezTo>
                  <a:lnTo>
                    <a:pt x="639866" y="1037049"/>
                  </a:lnTo>
                  <a:cubicBezTo>
                    <a:pt x="584969" y="1092169"/>
                    <a:pt x="495783" y="1092350"/>
                    <a:pt x="440663" y="1037453"/>
                  </a:cubicBezTo>
                  <a:lnTo>
                    <a:pt x="41460" y="639867"/>
                  </a:lnTo>
                  <a:cubicBezTo>
                    <a:pt x="-13661" y="584970"/>
                    <a:pt x="-13842" y="495784"/>
                    <a:pt x="41055" y="440664"/>
                  </a:cubicBezTo>
                  <a:lnTo>
                    <a:pt x="438640" y="41460"/>
                  </a:lnTo>
                  <a:cubicBezTo>
                    <a:pt x="466089" y="13900"/>
                    <a:pt x="502110" y="75"/>
                    <a:pt x="538158" y="1"/>
                  </a:cubicBezTo>
                  <a:close/>
                </a:path>
              </a:pathLst>
            </a:custGeom>
            <a:solidFill>
              <a:srgbClr val="EBD97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cs typeface="+mn-ea"/>
                <a:sym typeface="+mn-lt"/>
              </a:endParaRPr>
            </a:p>
          </p:txBody>
        </p:sp>
      </p:grpSp>
      <p:sp>
        <p:nvSpPr>
          <p:cNvPr id="13" name="Shape 4868"/>
          <p:cNvSpPr/>
          <p:nvPr/>
        </p:nvSpPr>
        <p:spPr bwMode="auto">
          <a:xfrm>
            <a:off x="6224588" y="4152900"/>
            <a:ext cx="512762" cy="523875"/>
          </a:xfrm>
          <a:custGeom>
            <a:avLst/>
            <a:gdLst>
              <a:gd name="T0" fmla="*/ 1093713 w 120000"/>
              <a:gd name="T1" fmla="*/ 2283270 h 120000"/>
              <a:gd name="T2" fmla="*/ 1093713 w 120000"/>
              <a:gd name="T3" fmla="*/ 2283270 h 120000"/>
              <a:gd name="T4" fmla="*/ 0 w 120000"/>
              <a:gd name="T5" fmla="*/ 1141633 h 120000"/>
              <a:gd name="T6" fmla="*/ 1093713 w 120000"/>
              <a:gd name="T7" fmla="*/ 0 h 120000"/>
              <a:gd name="T8" fmla="*/ 2187426 w 120000"/>
              <a:gd name="T9" fmla="*/ 1141633 h 120000"/>
              <a:gd name="T10" fmla="*/ 1093713 w 120000"/>
              <a:gd name="T11" fmla="*/ 2283270 h 120000"/>
              <a:gd name="T12" fmla="*/ 1093713 w 120000"/>
              <a:gd name="T13" fmla="*/ 214047 h 120000"/>
              <a:gd name="T14" fmla="*/ 1093713 w 120000"/>
              <a:gd name="T15" fmla="*/ 214047 h 120000"/>
              <a:gd name="T16" fmla="*/ 201464 w 120000"/>
              <a:gd name="T17" fmla="*/ 1141633 h 120000"/>
              <a:gd name="T18" fmla="*/ 1093713 w 120000"/>
              <a:gd name="T19" fmla="*/ 2069219 h 120000"/>
              <a:gd name="T20" fmla="*/ 1982364 w 120000"/>
              <a:gd name="T21" fmla="*/ 1141633 h 120000"/>
              <a:gd name="T22" fmla="*/ 1093713 w 120000"/>
              <a:gd name="T23" fmla="*/ 214047 h 120000"/>
              <a:gd name="T24" fmla="*/ 863453 w 120000"/>
              <a:gd name="T25" fmla="*/ 1355701 h 120000"/>
              <a:gd name="T26" fmla="*/ 863453 w 120000"/>
              <a:gd name="T27" fmla="*/ 1355701 h 120000"/>
              <a:gd name="T28" fmla="*/ 557637 w 120000"/>
              <a:gd name="T29" fmla="*/ 585828 h 120000"/>
              <a:gd name="T30" fmla="*/ 1320375 w 120000"/>
              <a:gd name="T31" fmla="*/ 901283 h 120000"/>
              <a:gd name="T32" fmla="*/ 1626190 w 120000"/>
              <a:gd name="T33" fmla="*/ 1697442 h 120000"/>
              <a:gd name="T34" fmla="*/ 863453 w 120000"/>
              <a:gd name="T35" fmla="*/ 1355701 h 120000"/>
              <a:gd name="T36" fmla="*/ 1093713 w 120000"/>
              <a:gd name="T37" fmla="*/ 1036487 h 120000"/>
              <a:gd name="T38" fmla="*/ 1093713 w 120000"/>
              <a:gd name="T39" fmla="*/ 1036487 h 120000"/>
              <a:gd name="T40" fmla="*/ 992981 w 120000"/>
              <a:gd name="T41" fmla="*/ 1141633 h 120000"/>
              <a:gd name="T42" fmla="*/ 1093713 w 120000"/>
              <a:gd name="T43" fmla="*/ 1246779 h 120000"/>
              <a:gd name="T44" fmla="*/ 1194445 w 120000"/>
              <a:gd name="T45" fmla="*/ 1141633 h 120000"/>
              <a:gd name="T46" fmla="*/ 1093713 w 120000"/>
              <a:gd name="T47" fmla="*/ 1036487 h 120000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w 120000"/>
              <a:gd name="T73" fmla="*/ 0 h 120000"/>
              <a:gd name="T74" fmla="*/ 120000 w 120000"/>
              <a:gd name="T75" fmla="*/ 120000 h 120000"/>
            </a:gdLst>
            <a:ahLst/>
            <a:cxnLst>
              <a:cxn ang="T48">
                <a:pos x="T0" y="T1"/>
              </a:cxn>
              <a:cxn ang="T49">
                <a:pos x="T2" y="T3"/>
              </a:cxn>
              <a:cxn ang="T50">
                <a:pos x="T4" y="T5"/>
              </a:cxn>
              <a:cxn ang="T51">
                <a:pos x="T6" y="T7"/>
              </a:cxn>
              <a:cxn ang="T52">
                <a:pos x="T8" y="T9"/>
              </a:cxn>
              <a:cxn ang="T53">
                <a:pos x="T10" y="T11"/>
              </a:cxn>
              <a:cxn ang="T54">
                <a:pos x="T12" y="T13"/>
              </a:cxn>
              <a:cxn ang="T55">
                <a:pos x="T14" y="T15"/>
              </a:cxn>
              <a:cxn ang="T56">
                <a:pos x="T16" y="T17"/>
              </a:cxn>
              <a:cxn ang="T57">
                <a:pos x="T18" y="T19"/>
              </a:cxn>
              <a:cxn ang="T58">
                <a:pos x="T20" y="T21"/>
              </a:cxn>
              <a:cxn ang="T59">
                <a:pos x="T22" y="T23"/>
              </a:cxn>
              <a:cxn ang="T60">
                <a:pos x="T24" y="T25"/>
              </a:cxn>
              <a:cxn ang="T61">
                <a:pos x="T26" y="T27"/>
              </a:cxn>
              <a:cxn ang="T62">
                <a:pos x="T28" y="T29"/>
              </a:cxn>
              <a:cxn ang="T63">
                <a:pos x="T30" y="T31"/>
              </a:cxn>
              <a:cxn ang="T64">
                <a:pos x="T32" y="T33"/>
              </a:cxn>
              <a:cxn ang="T65">
                <a:pos x="T34" y="T35"/>
              </a:cxn>
              <a:cxn ang="T66">
                <a:pos x="T36" y="T37"/>
              </a:cxn>
              <a:cxn ang="T67">
                <a:pos x="T38" y="T39"/>
              </a:cxn>
              <a:cxn ang="T68">
                <a:pos x="T40" y="T41"/>
              </a:cxn>
              <a:cxn ang="T69">
                <a:pos x="T42" y="T43"/>
              </a:cxn>
              <a:cxn ang="T70">
                <a:pos x="T44" y="T45"/>
              </a:cxn>
              <a:cxn ang="T71">
                <a:pos x="T46" y="T47"/>
              </a:cxn>
            </a:cxnLst>
            <a:rect l="T72" t="T73" r="T74" b="T75"/>
            <a:pathLst>
              <a:path w="120000" h="120000" extrusionOk="0">
                <a:moveTo>
                  <a:pt x="59901" y="119802"/>
                </a:moveTo>
                <a:lnTo>
                  <a:pt x="59901" y="119802"/>
                </a:lnTo>
                <a:cubicBezTo>
                  <a:pt x="26403" y="119802"/>
                  <a:pt x="0" y="93399"/>
                  <a:pt x="0" y="59901"/>
                </a:cubicBezTo>
                <a:cubicBezTo>
                  <a:pt x="0" y="26403"/>
                  <a:pt x="26403" y="0"/>
                  <a:pt x="59901" y="0"/>
                </a:cubicBezTo>
                <a:cubicBezTo>
                  <a:pt x="93201" y="0"/>
                  <a:pt x="119802" y="26403"/>
                  <a:pt x="119802" y="59901"/>
                </a:cubicBezTo>
                <a:cubicBezTo>
                  <a:pt x="119802" y="93399"/>
                  <a:pt x="93201" y="119802"/>
                  <a:pt x="59901" y="119802"/>
                </a:cubicBezTo>
                <a:close/>
                <a:moveTo>
                  <a:pt x="59901" y="11231"/>
                </a:moveTo>
                <a:lnTo>
                  <a:pt x="59901" y="11231"/>
                </a:lnTo>
                <a:cubicBezTo>
                  <a:pt x="33300" y="11231"/>
                  <a:pt x="11034" y="33497"/>
                  <a:pt x="11034" y="59901"/>
                </a:cubicBezTo>
                <a:cubicBezTo>
                  <a:pt x="11034" y="86305"/>
                  <a:pt x="33300" y="108571"/>
                  <a:pt x="59901" y="108571"/>
                </a:cubicBezTo>
                <a:cubicBezTo>
                  <a:pt x="86305" y="108571"/>
                  <a:pt x="108571" y="86305"/>
                  <a:pt x="108571" y="59901"/>
                </a:cubicBezTo>
                <a:cubicBezTo>
                  <a:pt x="108571" y="33497"/>
                  <a:pt x="86305" y="11231"/>
                  <a:pt x="59901" y="11231"/>
                </a:cubicBezTo>
                <a:close/>
                <a:moveTo>
                  <a:pt x="47290" y="71133"/>
                </a:moveTo>
                <a:lnTo>
                  <a:pt x="47290" y="71133"/>
                </a:lnTo>
                <a:cubicBezTo>
                  <a:pt x="30541" y="30738"/>
                  <a:pt x="30541" y="30738"/>
                  <a:pt x="30541" y="30738"/>
                </a:cubicBezTo>
                <a:cubicBezTo>
                  <a:pt x="72315" y="47290"/>
                  <a:pt x="72315" y="47290"/>
                  <a:pt x="72315" y="47290"/>
                </a:cubicBezTo>
                <a:cubicBezTo>
                  <a:pt x="89064" y="89064"/>
                  <a:pt x="89064" y="89064"/>
                  <a:pt x="89064" y="89064"/>
                </a:cubicBezTo>
                <a:lnTo>
                  <a:pt x="47290" y="71133"/>
                </a:lnTo>
                <a:close/>
                <a:moveTo>
                  <a:pt x="59901" y="54384"/>
                </a:moveTo>
                <a:lnTo>
                  <a:pt x="59901" y="54384"/>
                </a:lnTo>
                <a:cubicBezTo>
                  <a:pt x="57142" y="54384"/>
                  <a:pt x="54384" y="57142"/>
                  <a:pt x="54384" y="59901"/>
                </a:cubicBezTo>
                <a:cubicBezTo>
                  <a:pt x="54384" y="62660"/>
                  <a:pt x="57142" y="65418"/>
                  <a:pt x="59901" y="65418"/>
                </a:cubicBezTo>
                <a:cubicBezTo>
                  <a:pt x="62660" y="65418"/>
                  <a:pt x="65418" y="62660"/>
                  <a:pt x="65418" y="59901"/>
                </a:cubicBezTo>
                <a:cubicBezTo>
                  <a:pt x="65418" y="57142"/>
                  <a:pt x="62660" y="54384"/>
                  <a:pt x="59901" y="543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lIns="45713" tIns="22850" rIns="45713" bIns="22850" anchor="ctr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4" name="Rectangle 29"/>
          <p:cNvSpPr/>
          <p:nvPr/>
        </p:nvSpPr>
        <p:spPr>
          <a:xfrm>
            <a:off x="5937391" y="4800600"/>
            <a:ext cx="1130020" cy="5777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ts val="2000"/>
              </a:lnSpc>
              <a:defRPr/>
            </a:pPr>
            <a:r>
              <a:rPr lang="zh-CN" altLang="en-US" sz="1200" dirty="0">
                <a:solidFill>
                  <a:schemeClr val="bg1"/>
                </a:solidFill>
                <a:cs typeface="+mn-ea"/>
                <a:sym typeface="+mn-lt"/>
              </a:rPr>
              <a:t>请在此处添加具体内容。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29"/>
              <p:cNvSpPr/>
              <p:nvPr/>
            </p:nvSpPr>
            <p:spPr>
              <a:xfrm>
                <a:off x="4237497" y="1169616"/>
                <a:ext cx="3631824" cy="107670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indent="76200">
                  <a:lnSpc>
                    <a:spcPct val="115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kern="100"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𝒔</m:t>
                      </m:r>
                      <m:r>
                        <a:rPr lang="en-US" altLang="zh-CN" sz="2400" b="1" i="1" kern="100"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zh-CN" sz="2400" b="1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1" i="1" kern="10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𝒃</m:t>
                          </m:r>
                          <m:r>
                            <a:rPr lang="en-US" altLang="zh-CN" sz="2400" b="1" i="1" kern="10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altLang="zh-CN" sz="2400" b="1" i="1" kern="10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𝒂</m:t>
                          </m:r>
                        </m:num>
                        <m:den>
                          <m:r>
                            <a:rPr lang="en-US" altLang="zh-CN" sz="2400" b="1" i="1" kern="10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𝒎𝒂𝒙</m:t>
                          </m:r>
                          <m:r>
                            <a:rPr lang="en-US" altLang="zh-CN" sz="2400" b="1" i="1" kern="10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altLang="zh-CN" sz="2400" b="1" i="1" kern="10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𝒂</m:t>
                          </m:r>
                          <m:r>
                            <a:rPr lang="en-US" altLang="zh-CN" sz="2400" b="1" i="1" kern="10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altLang="zh-CN" sz="2400" b="1" i="1" kern="10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𝒃</m:t>
                          </m:r>
                          <m:r>
                            <a:rPr lang="en-US" altLang="zh-CN" sz="2400" b="1" i="1" kern="10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zh-CN" altLang="zh-CN" sz="2400" b="1" kern="100" dirty="0"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" name="Rectangle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7497" y="1169616"/>
                <a:ext cx="3631824" cy="107670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30"/>
          <p:cNvSpPr/>
          <p:nvPr/>
        </p:nvSpPr>
        <p:spPr>
          <a:xfrm>
            <a:off x="1629106" y="1531067"/>
            <a:ext cx="253033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Silhouette Score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8" name="Rectangle 30"/>
          <p:cNvSpPr/>
          <p:nvPr/>
        </p:nvSpPr>
        <p:spPr>
          <a:xfrm>
            <a:off x="1545174" y="2883617"/>
            <a:ext cx="332882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zh-CN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Calinski-Harabasz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 Index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0" name="Rectangle 30"/>
          <p:cNvSpPr/>
          <p:nvPr/>
        </p:nvSpPr>
        <p:spPr>
          <a:xfrm>
            <a:off x="1545174" y="4396505"/>
            <a:ext cx="309585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Davies-Bouldin index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DF7216FD-F57D-4C7A-8151-20D4C05A518A}"/>
              </a:ext>
            </a:extLst>
          </p:cNvPr>
          <p:cNvSpPr txBox="1"/>
          <p:nvPr/>
        </p:nvSpPr>
        <p:spPr>
          <a:xfrm>
            <a:off x="1032730" y="51924"/>
            <a:ext cx="3631824" cy="754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eaLnBrk="0" hangingPunct="0">
              <a:lnSpc>
                <a:spcPct val="150000"/>
              </a:lnSpc>
              <a:defRPr/>
            </a:pPr>
            <a:r>
              <a:rPr lang="en-US" altLang="zh-CN" sz="3200" b="1" dirty="0">
                <a:solidFill>
                  <a:prstClr val="black">
                    <a:lumMod val="65000"/>
                    <a:lumOff val="35000"/>
                  </a:prstClr>
                </a:solidFill>
                <a:cs typeface="+mn-ea"/>
                <a:sym typeface="+mn-lt"/>
              </a:rPr>
              <a:t>1 Evaluation Metrics</a:t>
            </a:r>
          </a:p>
        </p:txBody>
      </p:sp>
      <p:pic>
        <p:nvPicPr>
          <p:cNvPr id="30" name="图形 29">
            <a:extLst>
              <a:ext uri="{FF2B5EF4-FFF2-40B4-BE49-F238E27FC236}">
                <a16:creationId xmlns:a16="http://schemas.microsoft.com/office/drawing/2014/main" id="{03265365-0BCE-4C6B-8F43-B8C7C82738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825" y="-326123"/>
            <a:ext cx="800100" cy="14001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DBFF4D87-06E1-E1C0-284A-EF6933CE61E2}"/>
                  </a:ext>
                </a:extLst>
              </p:cNvPr>
              <p:cNvSpPr txBox="1"/>
              <p:nvPr/>
            </p:nvSpPr>
            <p:spPr>
              <a:xfrm>
                <a:off x="3048786" y="2685729"/>
                <a:ext cx="6094428" cy="8550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b="1" i="1" smtClean="0">
                          <a:latin typeface="Cambria Math" panose="02040503050406030204" pitchFamily="18" charset="0"/>
                        </a:rPr>
                        <m:t>𝑪𝑯𝑰</m:t>
                      </m:r>
                      <m:r>
                        <a:rPr lang="zh-CN" altLang="en-US" sz="2400" b="1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sz="2400" b="1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400" b="1" i="1">
                              <a:latin typeface="Cambria Math" panose="02040503050406030204" pitchFamily="18" charset="0"/>
                            </a:rPr>
                            <m:t>𝑵</m:t>
                          </m:r>
                          <m:r>
                            <a:rPr lang="zh-CN" altLang="en-US" sz="2400" b="1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zh-CN" altLang="en-US" sz="2400" b="1" i="1">
                              <a:latin typeface="Cambria Math" panose="02040503050406030204" pitchFamily="18" charset="0"/>
                            </a:rPr>
                            <m:t>𝒌</m:t>
                          </m:r>
                        </m:num>
                        <m:den>
                          <m:r>
                            <a:rPr lang="zh-CN" altLang="en-US" sz="2400" b="1" i="1"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zh-CN" altLang="en-US" sz="2400" b="1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zh-CN" altLang="en-US" sz="2400" b="1" i="0">
                              <a:latin typeface="Cambria Math" panose="02040503050406030204" pitchFamily="18" charset="0"/>
                            </a:rPr>
                            <m:t>𝟏</m:t>
                          </m:r>
                        </m:den>
                      </m:f>
                      <m:f>
                        <m:fPr>
                          <m:ctrlPr>
                            <a:rPr lang="zh-CN" altLang="en-US" sz="2400" b="1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en-US" sz="2400" b="1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b="1" i="1">
                                  <a:latin typeface="Cambria Math" panose="02040503050406030204" pitchFamily="18" charset="0"/>
                                </a:rPr>
                                <m:t>𝑺𝑺</m:t>
                              </m:r>
                            </m:e>
                            <m:sub>
                              <m:r>
                                <a:rPr lang="zh-CN" altLang="en-US" sz="2400" b="1" i="1">
                                  <a:latin typeface="Cambria Math" panose="02040503050406030204" pitchFamily="18" charset="0"/>
                                </a:rPr>
                                <m:t>𝑩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zh-CN" altLang="en-US" sz="2400" b="1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b="1" i="1">
                                  <a:latin typeface="Cambria Math" panose="02040503050406030204" pitchFamily="18" charset="0"/>
                                </a:rPr>
                                <m:t>𝑺𝑺</m:t>
                              </m:r>
                            </m:e>
                            <m:sub>
                              <m:r>
                                <a:rPr lang="zh-CN" altLang="en-US" sz="2400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CN" altLang="en-US" sz="2400" b="1" dirty="0"/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DBFF4D87-06E1-E1C0-284A-EF6933CE61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786" y="2685729"/>
                <a:ext cx="6094428" cy="85504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75EC58B0-CF7A-CB03-5A1F-03CAC85AD7DA}"/>
                  </a:ext>
                </a:extLst>
              </p:cNvPr>
              <p:cNvSpPr txBox="1"/>
              <p:nvPr/>
            </p:nvSpPr>
            <p:spPr>
              <a:xfrm>
                <a:off x="4291161" y="4035981"/>
                <a:ext cx="6094428" cy="11382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b="1" i="1" smtClean="0">
                          <a:latin typeface="Cambria Math" panose="02040503050406030204" pitchFamily="18" charset="0"/>
                        </a:rPr>
                        <m:t>𝑫𝑩𝑰</m:t>
                      </m:r>
                      <m:r>
                        <a:rPr lang="zh-CN" altLang="en-US" sz="2400" b="1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sz="2400" b="1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400" b="1" i="0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zh-CN" altLang="en-US" sz="2400" b="1" i="1">
                              <a:latin typeface="Cambria Math" panose="02040503050406030204" pitchFamily="18" charset="0"/>
                            </a:rPr>
                            <m:t>𝒌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ctrlPr>
                            <a:rPr lang="zh-CN" altLang="en-US" sz="24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sz="2400" b="1" i="1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zh-CN" altLang="en-US" sz="2400" b="1" i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zh-CN" altLang="en-US" sz="2400" b="1" i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zh-CN" altLang="en-US" sz="2400" b="1" i="1">
                              <a:latin typeface="Cambria Math" panose="02040503050406030204" pitchFamily="18" charset="0"/>
                            </a:rPr>
                            <m:t>𝒌</m:t>
                          </m:r>
                        </m:sup>
                        <m:e>
                          <m:r>
                            <a:rPr lang="zh-CN" altLang="en-US" sz="2400" b="1" i="1">
                              <a:latin typeface="Cambria Math" panose="02040503050406030204" pitchFamily="18" charset="0"/>
                            </a:rPr>
                            <m:t>𝒎𝒂𝒙</m:t>
                          </m:r>
                          <m:d>
                            <m:dPr>
                              <m:ctrlPr>
                                <a:rPr lang="zh-CN" altLang="en-US" sz="24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zh-CN" altLang="en-US" sz="2400" b="1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zh-CN" altLang="en-US" sz="2400" b="1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2400" b="1" i="1">
                                          <a:latin typeface="Cambria Math" panose="02040503050406030204" pitchFamily="18" charset="0"/>
                                        </a:rPr>
                                        <m:t>𝑺</m:t>
                                      </m:r>
                                    </m:e>
                                    <m:sub>
                                      <m:r>
                                        <a:rPr lang="zh-CN" altLang="en-US" sz="2400" b="1" i="1"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</m:sSub>
                                  <m:r>
                                    <a:rPr lang="zh-CN" altLang="en-US" sz="2400" b="1" i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zh-CN" altLang="en-US" sz="2400" b="1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2400" b="1" i="1">
                                          <a:latin typeface="Cambria Math" panose="02040503050406030204" pitchFamily="18" charset="0"/>
                                        </a:rPr>
                                        <m:t>𝑺</m:t>
                                      </m:r>
                                    </m:e>
                                    <m:sub>
                                      <m:r>
                                        <a:rPr lang="zh-CN" altLang="en-US" sz="2400" b="1" i="1">
                                          <a:latin typeface="Cambria Math" panose="02040503050406030204" pitchFamily="18" charset="0"/>
                                        </a:rPr>
                                        <m:t>𝒋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zh-CN" altLang="en-US" sz="2400" b="1" i="1">
                                      <a:latin typeface="Cambria Math" panose="02040503050406030204" pitchFamily="18" charset="0"/>
                                    </a:rPr>
                                    <m:t>𝒅</m:t>
                                  </m:r>
                                  <m:d>
                                    <m:dPr>
                                      <m:sepChr m:val=","/>
                                      <m:ctrlPr>
                                        <a:rPr lang="zh-CN" altLang="en-US" sz="24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zh-CN" altLang="en-US" sz="2400" b="1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sz="2400" b="1" i="1">
                                              <a:latin typeface="Cambria Math" panose="02040503050406030204" pitchFamily="18" charset="0"/>
                                            </a:rPr>
                                            <m:t>𝒄</m:t>
                                          </m:r>
                                        </m:e>
                                        <m:sub>
                                          <m:r>
                                            <a:rPr lang="zh-CN" altLang="en-US" sz="2400" b="1" i="1">
                                              <a:latin typeface="Cambria Math" panose="02040503050406030204" pitchFamily="18" charset="0"/>
                                            </a:rPr>
                                            <m:t>𝒊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zh-CN" altLang="en-US" sz="2400" b="1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sz="2400" b="1" i="1">
                                              <a:latin typeface="Cambria Math" panose="02040503050406030204" pitchFamily="18" charset="0"/>
                                            </a:rPr>
                                            <m:t>𝒄</m:t>
                                          </m:r>
                                        </m:e>
                                        <m:sub>
                                          <m:r>
                                            <a:rPr lang="zh-CN" altLang="en-US" sz="2400" b="1" i="1">
                                              <a:latin typeface="Cambria Math" panose="02040503050406030204" pitchFamily="18" charset="0"/>
                                            </a:rPr>
                                            <m:t>𝒋</m:t>
                                          </m:r>
                                        </m:sub>
                                      </m:sSub>
                                    </m:e>
                                  </m:d>
                                </m:den>
                              </m:f>
                            </m:e>
                          </m:d>
                          <m:r>
                            <a:rPr lang="zh-CN" altLang="en-US" sz="2400" b="1" i="0"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zh-CN" altLang="en-US" sz="24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400" b="1" i="1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zh-CN" altLang="en-US" sz="2400" b="1" i="0">
                                  <a:latin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zh-CN" altLang="en-US" sz="2400" b="1" i="1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zh-CN" altLang="en-US" sz="2400" b="1" dirty="0"/>
              </a:p>
            </p:txBody>
          </p:sp>
        </mc:Choice>
        <mc:Fallback xmlns="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75EC58B0-CF7A-CB03-5A1F-03CAC85AD7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1161" y="4035981"/>
                <a:ext cx="6094428" cy="113826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6" name="图片 25" descr="图示&#10;&#10;描述已自动生成">
            <a:extLst>
              <a:ext uri="{FF2B5EF4-FFF2-40B4-BE49-F238E27FC236}">
                <a16:creationId xmlns:a16="http://schemas.microsoft.com/office/drawing/2014/main" id="{742360A7-369E-564B-C313-A6DD9F1E293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0978" y="909984"/>
            <a:ext cx="4202532" cy="1821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678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/>
      <p:bldP spid="15" grpId="0"/>
      <p:bldP spid="16" grpId="0"/>
      <p:bldP spid="18" grpId="0"/>
      <p:bldP spid="20" grpId="0"/>
      <p:bldP spid="21" grpId="0"/>
      <p:bldP spid="2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文本框 28">
            <a:extLst>
              <a:ext uri="{FF2B5EF4-FFF2-40B4-BE49-F238E27FC236}">
                <a16:creationId xmlns:a16="http://schemas.microsoft.com/office/drawing/2014/main" id="{DF7216FD-F57D-4C7A-8151-20D4C05A518A}"/>
              </a:ext>
            </a:extLst>
          </p:cNvPr>
          <p:cNvSpPr txBox="1"/>
          <p:nvPr/>
        </p:nvSpPr>
        <p:spPr>
          <a:xfrm>
            <a:off x="1032730" y="51924"/>
            <a:ext cx="2021555" cy="754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eaLnBrk="0" hangingPunct="0">
              <a:lnSpc>
                <a:spcPct val="150000"/>
              </a:lnSpc>
              <a:defRPr/>
            </a:pPr>
            <a:r>
              <a:rPr lang="en-US" altLang="zh-CN" sz="3200" b="1" dirty="0">
                <a:solidFill>
                  <a:prstClr val="black">
                    <a:lumMod val="65000"/>
                    <a:lumOff val="35000"/>
                  </a:prstClr>
                </a:solidFill>
                <a:cs typeface="+mn-ea"/>
                <a:sym typeface="+mn-lt"/>
              </a:rPr>
              <a:t>2 K-means</a:t>
            </a:r>
          </a:p>
        </p:txBody>
      </p:sp>
      <p:pic>
        <p:nvPicPr>
          <p:cNvPr id="30" name="图形 29">
            <a:extLst>
              <a:ext uri="{FF2B5EF4-FFF2-40B4-BE49-F238E27FC236}">
                <a16:creationId xmlns:a16="http://schemas.microsoft.com/office/drawing/2014/main" id="{03265365-0BCE-4C6B-8F43-B8C7C82738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825" y="-326123"/>
            <a:ext cx="800100" cy="14001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5F27B00-683F-4285-ADAB-4CDCF9F6E6B3}"/>
              </a:ext>
            </a:extLst>
          </p:cNvPr>
          <p:cNvSpPr txBox="1"/>
          <p:nvPr/>
        </p:nvSpPr>
        <p:spPr>
          <a:xfrm>
            <a:off x="102825" y="1140855"/>
            <a:ext cx="930888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Bahnschrift" panose="020B0502040204020203" pitchFamily="34" charset="0"/>
              </a:rPr>
              <a:t>Basic K-means Algorithm</a:t>
            </a:r>
          </a:p>
          <a:p>
            <a:endParaRPr lang="en-US" sz="3600" b="1" dirty="0">
              <a:latin typeface="Bahnschrift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Bahnschrift" panose="020B0502040204020203" pitchFamily="34" charset="0"/>
              </a:rPr>
              <a:t>Choose initial centroids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Bahnschrift" panose="020B0502040204020203" pitchFamily="34" charset="0"/>
              </a:rPr>
              <a:t>Repeat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Bahnschrift" panose="020B0502040204020203" pitchFamily="34" charset="0"/>
              </a:rPr>
              <a:t>Assign each point to a nearest centroid and update cluster centroid.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Bahnschrift" panose="020B0502040204020203" pitchFamily="34" charset="0"/>
              </a:rPr>
              <a:t>Until centroids stop changing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D7A0F9B-8F2F-4DDC-95B8-B8B85474F0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003177"/>
            <a:ext cx="12192000" cy="2808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1214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21"/>
          <p:cNvSpPr txBox="1"/>
          <p:nvPr/>
        </p:nvSpPr>
        <p:spPr>
          <a:xfrm>
            <a:off x="902925" y="228352"/>
            <a:ext cx="57090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spc="3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3 Gaussian Mixture Model</a:t>
            </a:r>
            <a:endParaRPr lang="zh-CN" altLang="en-US" sz="3200" b="1" spc="3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11" name="Straight Connector 17"/>
          <p:cNvCxnSpPr>
            <a:cxnSpLocks/>
          </p:cNvCxnSpPr>
          <p:nvPr/>
        </p:nvCxnSpPr>
        <p:spPr>
          <a:xfrm flipH="1">
            <a:off x="502875" y="1480270"/>
            <a:ext cx="17622" cy="4326641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24"/>
          <p:cNvSpPr txBox="1"/>
          <p:nvPr/>
        </p:nvSpPr>
        <p:spPr>
          <a:xfrm>
            <a:off x="660248" y="1497606"/>
            <a:ext cx="7502858" cy="3924584"/>
          </a:xfrm>
          <a:prstGeom prst="rect">
            <a:avLst/>
          </a:prstGeom>
          <a:noFill/>
        </p:spPr>
        <p:txBody>
          <a:bodyPr wrap="square" lIns="91423" tIns="45712" rIns="91423" bIns="45712" rtlCol="0">
            <a:spAutoFit/>
          </a:bodyPr>
          <a:lstStyle/>
          <a:p>
            <a:pPr lvl="0" defTabSz="1217930">
              <a:lnSpc>
                <a:spcPts val="3000"/>
              </a:lnSpc>
              <a:defRPr/>
            </a:pPr>
            <a:r>
              <a:rPr lang="en-US" altLang="zh-CN" sz="2400" b="1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     A clustering method based on probability density function, which assumes that each cluster is a mixture distribution composed of multiple Gaussian distributions.</a:t>
            </a:r>
          </a:p>
          <a:p>
            <a:pPr lvl="0" defTabSz="1217930">
              <a:lnSpc>
                <a:spcPts val="3000"/>
              </a:lnSpc>
              <a:defRPr/>
            </a:pP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  <a:p>
            <a:pPr lvl="0" defTabSz="1217930">
              <a:lnSpc>
                <a:spcPts val="3000"/>
              </a:lnSpc>
              <a:defRPr/>
            </a:pPr>
            <a:r>
              <a:rPr lang="en-US" altLang="zh-CN" sz="2400" b="1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    When clustering, GMM assigns data points to the cluster with the highest probability, instead of hard assigning data points to a certain cluster like K-Means.</a:t>
            </a:r>
          </a:p>
          <a:p>
            <a:pPr lvl="0" defTabSz="1217930">
              <a:lnSpc>
                <a:spcPts val="3000"/>
              </a:lnSpc>
              <a:defRPr/>
            </a:pP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  <a:p>
            <a:pPr lvl="0" defTabSz="1217930">
              <a:lnSpc>
                <a:spcPts val="3000"/>
              </a:lnSpc>
              <a:defRPr/>
            </a:pPr>
            <a:r>
              <a:rPr lang="en-US" altLang="zh-CN" sz="2400" b="1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    Can be applied to multiple fields, such as image recognition, speech processing, risk assessment, etc.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19" name="图形 18">
            <a:extLst>
              <a:ext uri="{FF2B5EF4-FFF2-40B4-BE49-F238E27FC236}">
                <a16:creationId xmlns:a16="http://schemas.microsoft.com/office/drawing/2014/main" id="{75A8E964-7E10-4B11-BB48-E2E977144F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825" y="-326123"/>
            <a:ext cx="800100" cy="1400175"/>
          </a:xfrm>
          <a:prstGeom prst="rect">
            <a:avLst/>
          </a:prstGeom>
        </p:spPr>
      </p:pic>
      <p:pic>
        <p:nvPicPr>
          <p:cNvPr id="4" name="图片 3" descr="图示&#10;&#10;描述已自动生成">
            <a:extLst>
              <a:ext uri="{FF2B5EF4-FFF2-40B4-BE49-F238E27FC236}">
                <a16:creationId xmlns:a16="http://schemas.microsoft.com/office/drawing/2014/main" id="{DBC0809A-0BB3-E596-7688-E180A7DF08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7613" y="710664"/>
            <a:ext cx="3021462" cy="2504275"/>
          </a:xfrm>
          <a:prstGeom prst="rect">
            <a:avLst/>
          </a:prstGeom>
        </p:spPr>
      </p:pic>
      <p:pic>
        <p:nvPicPr>
          <p:cNvPr id="8" name="图片 7" descr="图标&#10;&#10;描述已自动生成">
            <a:extLst>
              <a:ext uri="{FF2B5EF4-FFF2-40B4-BE49-F238E27FC236}">
                <a16:creationId xmlns:a16="http://schemas.microsoft.com/office/drawing/2014/main" id="{632656A8-12B1-B278-DF7F-55732AD2D4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2857" y="3214939"/>
            <a:ext cx="3256669" cy="3075743"/>
          </a:xfrm>
          <a:prstGeom prst="rect">
            <a:avLst/>
          </a:prstGeom>
        </p:spPr>
      </p:pic>
      <p:sp>
        <p:nvSpPr>
          <p:cNvPr id="17" name="Oval 7">
            <a:extLst>
              <a:ext uri="{FF2B5EF4-FFF2-40B4-BE49-F238E27FC236}">
                <a16:creationId xmlns:a16="http://schemas.microsoft.com/office/drawing/2014/main" id="{C5D62924-B1AC-708A-00F7-7F7CFE5636D2}"/>
              </a:ext>
            </a:extLst>
          </p:cNvPr>
          <p:cNvSpPr/>
          <p:nvPr/>
        </p:nvSpPr>
        <p:spPr>
          <a:xfrm>
            <a:off x="660663" y="1581329"/>
            <a:ext cx="313459" cy="31345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 dirty="0">
              <a:cs typeface="+mn-ea"/>
              <a:sym typeface="+mn-lt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F14F5E88-3FED-8254-774A-CAA294F79CC2}"/>
              </a:ext>
            </a:extLst>
          </p:cNvPr>
          <p:cNvSpPr/>
          <p:nvPr/>
        </p:nvSpPr>
        <p:spPr>
          <a:xfrm>
            <a:off x="660248" y="1507225"/>
            <a:ext cx="346570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4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1</a:t>
            </a:r>
            <a:endParaRPr lang="zh-CN" altLang="en-US" sz="24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21" name="Oval 7">
            <a:extLst>
              <a:ext uri="{FF2B5EF4-FFF2-40B4-BE49-F238E27FC236}">
                <a16:creationId xmlns:a16="http://schemas.microsoft.com/office/drawing/2014/main" id="{6C31BEC9-30E0-209F-949F-22E078B15F07}"/>
              </a:ext>
            </a:extLst>
          </p:cNvPr>
          <p:cNvSpPr/>
          <p:nvPr/>
        </p:nvSpPr>
        <p:spPr>
          <a:xfrm>
            <a:off x="660248" y="3146439"/>
            <a:ext cx="313459" cy="31345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 dirty="0">
              <a:cs typeface="+mn-ea"/>
              <a:sym typeface="+mn-lt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9B603CFD-B9CC-3E95-E088-4973658C1F58}"/>
              </a:ext>
            </a:extLst>
          </p:cNvPr>
          <p:cNvSpPr/>
          <p:nvPr/>
        </p:nvSpPr>
        <p:spPr>
          <a:xfrm>
            <a:off x="660248" y="3071304"/>
            <a:ext cx="346570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2</a:t>
            </a:r>
            <a:endParaRPr lang="zh-CN" altLang="en-US" sz="24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26" name="Oval 7">
            <a:extLst>
              <a:ext uri="{FF2B5EF4-FFF2-40B4-BE49-F238E27FC236}">
                <a16:creationId xmlns:a16="http://schemas.microsoft.com/office/drawing/2014/main" id="{216B9280-1773-BBA5-F6D8-4B3F9AA2F59C}"/>
              </a:ext>
            </a:extLst>
          </p:cNvPr>
          <p:cNvSpPr/>
          <p:nvPr/>
        </p:nvSpPr>
        <p:spPr>
          <a:xfrm>
            <a:off x="660248" y="4657151"/>
            <a:ext cx="313459" cy="31345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 dirty="0">
              <a:cs typeface="+mn-ea"/>
              <a:sym typeface="+mn-lt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7868BFD2-BE1A-6B2D-9AD9-91D11FAC873F}"/>
              </a:ext>
            </a:extLst>
          </p:cNvPr>
          <p:cNvSpPr/>
          <p:nvPr/>
        </p:nvSpPr>
        <p:spPr>
          <a:xfrm>
            <a:off x="660248" y="4583049"/>
            <a:ext cx="346570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4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3</a:t>
            </a:r>
            <a:endParaRPr lang="zh-CN" altLang="en-US" sz="24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65367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val 7"/>
          <p:cNvSpPr/>
          <p:nvPr/>
        </p:nvSpPr>
        <p:spPr>
          <a:xfrm>
            <a:off x="1689372" y="4426582"/>
            <a:ext cx="337184" cy="337184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 dirty="0">
              <a:cs typeface="+mn-ea"/>
              <a:sym typeface="+mn-lt"/>
            </a:endParaRPr>
          </a:p>
        </p:txBody>
      </p:sp>
      <p:sp>
        <p:nvSpPr>
          <p:cNvPr id="21" name="Oval 17"/>
          <p:cNvSpPr/>
          <p:nvPr/>
        </p:nvSpPr>
        <p:spPr>
          <a:xfrm>
            <a:off x="5710888" y="4393745"/>
            <a:ext cx="337184" cy="33718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>
              <a:cs typeface="+mn-ea"/>
              <a:sym typeface="+mn-lt"/>
            </a:endParaRPr>
          </a:p>
        </p:txBody>
      </p:sp>
      <p:sp>
        <p:nvSpPr>
          <p:cNvPr id="29" name="Rectangle 29"/>
          <p:cNvSpPr/>
          <p:nvPr/>
        </p:nvSpPr>
        <p:spPr>
          <a:xfrm>
            <a:off x="2250332" y="4309279"/>
            <a:ext cx="3460556" cy="16162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ts val="3000"/>
              </a:lnSpc>
              <a:defRPr/>
            </a:pPr>
            <a:r>
              <a:rPr lang="en-US" altLang="zh-CN" sz="2400" b="1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A clustering algorithm used to group data points into clusters with similar characteristics.</a:t>
            </a:r>
            <a:endParaRPr lang="zh-CN" altLang="en-US" sz="2400" b="1" dirty="0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3" name="Rectangle 29"/>
          <p:cNvSpPr/>
          <p:nvPr/>
        </p:nvSpPr>
        <p:spPr>
          <a:xfrm>
            <a:off x="6096000" y="4393744"/>
            <a:ext cx="4065346" cy="16162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ts val="3000"/>
              </a:lnSpc>
              <a:defRPr/>
            </a:pPr>
            <a:r>
              <a:rPr lang="en-US" altLang="zh-CN" sz="2400" b="1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Based on graph theory that determines the center point of a cluster by calculating the similarity between data points.</a:t>
            </a:r>
            <a:endParaRPr lang="zh-CN" altLang="en-US" sz="2400" b="1" dirty="0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A9B47527-D3F3-47A3-B145-7E92916D5E5C}"/>
              </a:ext>
            </a:extLst>
          </p:cNvPr>
          <p:cNvSpPr txBox="1"/>
          <p:nvPr/>
        </p:nvSpPr>
        <p:spPr>
          <a:xfrm>
            <a:off x="1012069" y="207557"/>
            <a:ext cx="61434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spc="3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4 Affinity Propagation Model</a:t>
            </a:r>
            <a:endParaRPr lang="zh-CN" altLang="en-US" sz="3200" b="1" spc="3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46" name="图形 45">
            <a:extLst>
              <a:ext uri="{FF2B5EF4-FFF2-40B4-BE49-F238E27FC236}">
                <a16:creationId xmlns:a16="http://schemas.microsoft.com/office/drawing/2014/main" id="{90F8774D-7478-417E-9901-2C1559730E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825" y="-326123"/>
            <a:ext cx="800100" cy="1400175"/>
          </a:xfrm>
          <a:prstGeom prst="rect">
            <a:avLst/>
          </a:prstGeom>
        </p:spPr>
      </p:pic>
      <p:pic>
        <p:nvPicPr>
          <p:cNvPr id="40" name="图片 39" descr="图表&#10;&#10;描述已自动生成">
            <a:extLst>
              <a:ext uri="{FF2B5EF4-FFF2-40B4-BE49-F238E27FC236}">
                <a16:creationId xmlns:a16="http://schemas.microsoft.com/office/drawing/2014/main" id="{CC4C63C1-3181-1D33-7120-3F3F620167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7397" y="1003109"/>
            <a:ext cx="6143414" cy="3199145"/>
          </a:xfrm>
          <a:prstGeom prst="rect">
            <a:avLst/>
          </a:prstGeom>
        </p:spPr>
      </p:pic>
      <p:sp>
        <p:nvSpPr>
          <p:cNvPr id="41" name="矩形 40">
            <a:extLst>
              <a:ext uri="{FF2B5EF4-FFF2-40B4-BE49-F238E27FC236}">
                <a16:creationId xmlns:a16="http://schemas.microsoft.com/office/drawing/2014/main" id="{C904AFCC-7BD2-0C00-AC28-107D0B223A5A}"/>
              </a:ext>
            </a:extLst>
          </p:cNvPr>
          <p:cNvSpPr/>
          <p:nvPr/>
        </p:nvSpPr>
        <p:spPr>
          <a:xfrm>
            <a:off x="1691935" y="4364341"/>
            <a:ext cx="346570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4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1</a:t>
            </a:r>
            <a:endParaRPr lang="zh-CN" altLang="en-US" sz="24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57CE77EE-8CBD-97D2-8DC4-9E35FD8B0BDD}"/>
              </a:ext>
            </a:extLst>
          </p:cNvPr>
          <p:cNvSpPr/>
          <p:nvPr/>
        </p:nvSpPr>
        <p:spPr>
          <a:xfrm>
            <a:off x="5706195" y="4335469"/>
            <a:ext cx="346570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4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2</a:t>
            </a:r>
            <a:endParaRPr lang="zh-CN" altLang="en-US" sz="24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82552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文本框 57">
            <a:extLst>
              <a:ext uri="{FF2B5EF4-FFF2-40B4-BE49-F238E27FC236}">
                <a16:creationId xmlns:a16="http://schemas.microsoft.com/office/drawing/2014/main" id="{B906E54F-EEA0-479B-94FF-0A55BAA87C9A}"/>
              </a:ext>
            </a:extLst>
          </p:cNvPr>
          <p:cNvSpPr txBox="1"/>
          <p:nvPr/>
        </p:nvSpPr>
        <p:spPr>
          <a:xfrm>
            <a:off x="1748971" y="2482762"/>
            <a:ext cx="386198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9600" spc="300" dirty="0">
                <a:solidFill>
                  <a:prstClr val="black">
                    <a:lumMod val="65000"/>
                    <a:lumOff val="35000"/>
                  </a:prstClr>
                </a:solidFill>
                <a:cs typeface="+mn-ea"/>
                <a:sym typeface="+mn-lt"/>
              </a:rPr>
              <a:t>3</a:t>
            </a:r>
            <a:endParaRPr kumimoji="0" lang="zh-CN" altLang="en-US" sz="9600" b="0" i="0" u="none" strike="noStrike" kern="1200" cap="none" spc="30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04" name="矩形 103">
            <a:extLst>
              <a:ext uri="{FF2B5EF4-FFF2-40B4-BE49-F238E27FC236}">
                <a16:creationId xmlns:a16="http://schemas.microsoft.com/office/drawing/2014/main" id="{F4972CC0-9D33-4BA6-9DCC-A90962D7021F}"/>
              </a:ext>
            </a:extLst>
          </p:cNvPr>
          <p:cNvSpPr/>
          <p:nvPr/>
        </p:nvSpPr>
        <p:spPr>
          <a:xfrm>
            <a:off x="5871760" y="2677346"/>
            <a:ext cx="350839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4800" b="1" spc="3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Experiment</a:t>
            </a:r>
            <a:endParaRPr lang="zh-CN" altLang="en-US" sz="4800" b="1" dirty="0">
              <a:solidFill>
                <a:prstClr val="black">
                  <a:lumMod val="65000"/>
                  <a:lumOff val="35000"/>
                </a:prstClr>
              </a:solidFill>
              <a:cs typeface="+mn-ea"/>
              <a:sym typeface="+mn-lt"/>
            </a:endParaRPr>
          </a:p>
        </p:txBody>
      </p:sp>
      <p:sp>
        <p:nvSpPr>
          <p:cNvPr id="105" name="矩形 104">
            <a:extLst>
              <a:ext uri="{FF2B5EF4-FFF2-40B4-BE49-F238E27FC236}">
                <a16:creationId xmlns:a16="http://schemas.microsoft.com/office/drawing/2014/main" id="{A7631A7D-932C-48D9-AB8B-2F2C4F1A817A}"/>
              </a:ext>
            </a:extLst>
          </p:cNvPr>
          <p:cNvSpPr/>
          <p:nvPr/>
        </p:nvSpPr>
        <p:spPr>
          <a:xfrm>
            <a:off x="5199172" y="3622233"/>
            <a:ext cx="5029218" cy="16970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eaLnBrk="0" hangingPunct="0">
              <a:lnSpc>
                <a:spcPct val="150000"/>
              </a:lnSpc>
              <a:defRPr/>
            </a:pPr>
            <a:r>
              <a:rPr lang="en-US" altLang="zh-CN" sz="2400" b="1" dirty="0">
                <a:solidFill>
                  <a:prstClr val="black">
                    <a:lumMod val="65000"/>
                    <a:lumOff val="35000"/>
                  </a:prstClr>
                </a:solidFill>
                <a:cs typeface="+mn-ea"/>
                <a:sym typeface="+mn-lt"/>
              </a:rPr>
              <a:t>1 K-means</a:t>
            </a:r>
          </a:p>
          <a:p>
            <a:pPr lvl="0" algn="ctr" eaLnBrk="0" hangingPunct="0">
              <a:lnSpc>
                <a:spcPct val="150000"/>
              </a:lnSpc>
              <a:defRPr/>
            </a:pPr>
            <a:r>
              <a:rPr lang="en-US" altLang="zh-CN" sz="2400" b="1" dirty="0">
                <a:solidFill>
                  <a:prstClr val="black">
                    <a:lumMod val="65000"/>
                    <a:lumOff val="35000"/>
                  </a:prstClr>
                </a:solidFill>
                <a:cs typeface="+mn-ea"/>
                <a:sym typeface="+mn-lt"/>
              </a:rPr>
              <a:t>2 Gaussian Mixture Model</a:t>
            </a:r>
          </a:p>
          <a:p>
            <a:pPr lvl="0" algn="ctr" eaLnBrk="0" hangingPunct="0">
              <a:lnSpc>
                <a:spcPct val="150000"/>
              </a:lnSpc>
              <a:defRPr/>
            </a:pPr>
            <a:r>
              <a:rPr lang="en-US" altLang="zh-CN" sz="2400" b="1" dirty="0">
                <a:solidFill>
                  <a:prstClr val="black">
                    <a:lumMod val="65000"/>
                    <a:lumOff val="35000"/>
                  </a:prstClr>
                </a:solidFill>
                <a:cs typeface="+mn-ea"/>
                <a:sym typeface="+mn-lt"/>
              </a:rPr>
              <a:t>3 Affinity Propagation Model</a:t>
            </a:r>
          </a:p>
        </p:txBody>
      </p:sp>
      <p:sp>
        <p:nvSpPr>
          <p:cNvPr id="13" name="Freeform 5">
            <a:extLst>
              <a:ext uri="{FF2B5EF4-FFF2-40B4-BE49-F238E27FC236}">
                <a16:creationId xmlns:a16="http://schemas.microsoft.com/office/drawing/2014/main" id="{14685E52-873E-43D1-AA17-4979E7F0C052}"/>
              </a:ext>
            </a:extLst>
          </p:cNvPr>
          <p:cNvSpPr/>
          <p:nvPr/>
        </p:nvSpPr>
        <p:spPr bwMode="auto">
          <a:xfrm flipH="1">
            <a:off x="8264780" y="0"/>
            <a:ext cx="3927220" cy="2563457"/>
          </a:xfrm>
          <a:custGeom>
            <a:avLst/>
            <a:gdLst>
              <a:gd name="T0" fmla="*/ 0 w 383"/>
              <a:gd name="T1" fmla="*/ 0 h 250"/>
              <a:gd name="T2" fmla="*/ 0 w 383"/>
              <a:gd name="T3" fmla="*/ 250 h 250"/>
              <a:gd name="T4" fmla="*/ 383 w 383"/>
              <a:gd name="T5" fmla="*/ 0 h 250"/>
              <a:gd name="T6" fmla="*/ 0 w 383"/>
              <a:gd name="T7" fmla="*/ 0 h 2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83" h="250">
                <a:moveTo>
                  <a:pt x="0" y="0"/>
                </a:moveTo>
                <a:lnTo>
                  <a:pt x="0" y="250"/>
                </a:lnTo>
                <a:lnTo>
                  <a:pt x="383" y="0"/>
                </a:lnTo>
                <a:lnTo>
                  <a:pt x="0" y="0"/>
                </a:lnTo>
                <a:close/>
              </a:path>
            </a:pathLst>
          </a:custGeom>
          <a:solidFill>
            <a:srgbClr val="BD092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>
              <a:cs typeface="+mn-ea"/>
              <a:sym typeface="+mn-lt"/>
            </a:endParaRPr>
          </a:p>
        </p:txBody>
      </p:sp>
      <p:pic>
        <p:nvPicPr>
          <p:cNvPr id="14" name="图形 13">
            <a:extLst>
              <a:ext uri="{FF2B5EF4-FFF2-40B4-BE49-F238E27FC236}">
                <a16:creationId xmlns:a16="http://schemas.microsoft.com/office/drawing/2014/main" id="{6ED124A2-A311-4182-9EDA-B5BED4C5A2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-144325" y="3901136"/>
            <a:ext cx="2162175" cy="4286250"/>
          </a:xfrm>
          <a:prstGeom prst="rect">
            <a:avLst/>
          </a:prstGeom>
        </p:spPr>
      </p:pic>
      <p:pic>
        <p:nvPicPr>
          <p:cNvPr id="15" name="图形 14">
            <a:extLst>
              <a:ext uri="{FF2B5EF4-FFF2-40B4-BE49-F238E27FC236}">
                <a16:creationId xmlns:a16="http://schemas.microsoft.com/office/drawing/2014/main" id="{D23E8392-A49D-47C5-9100-0673EA039D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205205" y="-167690"/>
            <a:ext cx="2162175" cy="4286250"/>
          </a:xfrm>
          <a:prstGeom prst="rect">
            <a:avLst/>
          </a:prstGeom>
        </p:spPr>
      </p:pic>
      <p:pic>
        <p:nvPicPr>
          <p:cNvPr id="16" name="图形 15">
            <a:extLst>
              <a:ext uri="{FF2B5EF4-FFF2-40B4-BE49-F238E27FC236}">
                <a16:creationId xmlns:a16="http://schemas.microsoft.com/office/drawing/2014/main" id="{6BE41227-2C93-43A8-83D3-195B76641E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544601" y="-402372"/>
            <a:ext cx="2032770" cy="4454794"/>
          </a:xfrm>
          <a:prstGeom prst="rect">
            <a:avLst/>
          </a:prstGeom>
        </p:spPr>
      </p:pic>
      <p:sp>
        <p:nvSpPr>
          <p:cNvPr id="17" name="矩形: 圆角 12">
            <a:extLst>
              <a:ext uri="{FF2B5EF4-FFF2-40B4-BE49-F238E27FC236}">
                <a16:creationId xmlns:a16="http://schemas.microsoft.com/office/drawing/2014/main" id="{2D4369EE-E18D-4FA4-A68A-D4DE9D34FE6D}"/>
              </a:ext>
            </a:extLst>
          </p:cNvPr>
          <p:cNvSpPr/>
          <p:nvPr/>
        </p:nvSpPr>
        <p:spPr>
          <a:xfrm rot="10800000" flipV="1">
            <a:off x="2841646" y="3949635"/>
            <a:ext cx="2096724" cy="237980"/>
          </a:xfrm>
          <a:prstGeom prst="roundRect">
            <a:avLst>
              <a:gd name="adj" fmla="val 50000"/>
            </a:avLst>
          </a:prstGeom>
          <a:solidFill>
            <a:srgbClr val="BD09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2">
                  <a:lumMod val="25000"/>
                </a:scheme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48857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/>
      <p:bldP spid="104" grpId="0"/>
      <p:bldP spid="10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5E813EC9-2CFB-892C-8B87-7CFA9F03CE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1120" y="1678939"/>
            <a:ext cx="6280880" cy="4344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图形 37">
            <a:extLst>
              <a:ext uri="{FF2B5EF4-FFF2-40B4-BE49-F238E27FC236}">
                <a16:creationId xmlns:a16="http://schemas.microsoft.com/office/drawing/2014/main" id="{7391AE62-54C2-4D9E-A9CF-CBE652A192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825" y="-326123"/>
            <a:ext cx="800100" cy="1400175"/>
          </a:xfrm>
          <a:prstGeom prst="rect">
            <a:avLst/>
          </a:prstGeom>
        </p:spPr>
      </p:pic>
      <p:sp>
        <p:nvSpPr>
          <p:cNvPr id="2" name="文本框 31">
            <a:extLst>
              <a:ext uri="{FF2B5EF4-FFF2-40B4-BE49-F238E27FC236}">
                <a16:creationId xmlns:a16="http://schemas.microsoft.com/office/drawing/2014/main" id="{955E83AF-4485-BC87-5335-4ECC0CD24DCE}"/>
              </a:ext>
            </a:extLst>
          </p:cNvPr>
          <p:cNvSpPr txBox="1"/>
          <p:nvPr/>
        </p:nvSpPr>
        <p:spPr>
          <a:xfrm>
            <a:off x="1009200" y="-10757"/>
            <a:ext cx="844778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>
                <a:latin typeface="ADLaM Display" panose="020F0502020204030204" pitchFamily="2" charset="0"/>
                <a:cs typeface="ADLaM Display" panose="020F0502020204030204" pitchFamily="2" charset="0"/>
              </a:rPr>
              <a:t>K-means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FBA43B-4416-F64B-7D68-2CD07DC64554}"/>
              </a:ext>
            </a:extLst>
          </p:cNvPr>
          <p:cNvSpPr txBox="1"/>
          <p:nvPr/>
        </p:nvSpPr>
        <p:spPr>
          <a:xfrm>
            <a:off x="798808" y="1282694"/>
            <a:ext cx="9495499" cy="3524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217930">
              <a:lnSpc>
                <a:spcPts val="2000"/>
              </a:lnSpc>
              <a:defRPr/>
            </a:pP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cs typeface="+mn-ea"/>
              </a:rPr>
              <a:t>Using the Elbow Method to Determine Optimal Clustering Number k</a:t>
            </a:r>
            <a:endParaRPr lang="zh-CN" altLang="en-US" sz="2000" dirty="0">
              <a:solidFill>
                <a:schemeClr val="bg1">
                  <a:lumMod val="50000"/>
                </a:schemeClr>
              </a:solidFill>
              <a:cs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FE2C97-5FDF-DC5F-0F85-4ADDB0922276}"/>
              </a:ext>
            </a:extLst>
          </p:cNvPr>
          <p:cNvSpPr txBox="1"/>
          <p:nvPr/>
        </p:nvSpPr>
        <p:spPr>
          <a:xfrm>
            <a:off x="216074" y="1834938"/>
            <a:ext cx="614401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Elbow Method Principle</a:t>
            </a:r>
          </a:p>
          <a:p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Identifies the 'elbow point' where an increase in k results in diminishing returns on decrease in SSE.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Ideal k is where the curve of SSE versus k </a:t>
            </a:r>
            <a:r>
              <a:rPr lang="en-US" altLang="zh-CN" dirty="0">
                <a:highlight>
                  <a:srgbClr val="FFFF00"/>
                </a:highlight>
              </a:rPr>
              <a:t>starts to flatten</a:t>
            </a:r>
            <a:r>
              <a:rPr lang="en-US" altLang="zh-CN" dirty="0"/>
              <a:t>.</a:t>
            </a:r>
            <a:endParaRPr lang="zh-CN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2FE5FD9-0E61-29AC-1192-FC3867155659}"/>
              </a:ext>
            </a:extLst>
          </p:cNvPr>
          <p:cNvSpPr txBox="1"/>
          <p:nvPr/>
        </p:nvSpPr>
        <p:spPr>
          <a:xfrm>
            <a:off x="210666" y="3555612"/>
            <a:ext cx="92409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Application in project</a:t>
            </a:r>
            <a:r>
              <a:rPr lang="zh-CN" altLang="en-US" dirty="0"/>
              <a:t>：</a:t>
            </a:r>
            <a:r>
              <a:rPr lang="en-US" altLang="zh-CN" dirty="0"/>
              <a:t>Calculated range: </a:t>
            </a:r>
            <a:r>
              <a:rPr lang="en-US" altLang="zh-CN" dirty="0">
                <a:highlight>
                  <a:srgbClr val="FFFF00"/>
                </a:highlight>
              </a:rPr>
              <a:t>k=1 to k=11.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文本框 38">
            <a:extLst>
              <a:ext uri="{FF2B5EF4-FFF2-40B4-BE49-F238E27FC236}">
                <a16:creationId xmlns:a16="http://schemas.microsoft.com/office/drawing/2014/main" id="{71D3F4AA-92DE-4704-A574-A7DD38591F6F}"/>
              </a:ext>
            </a:extLst>
          </p:cNvPr>
          <p:cNvSpPr txBox="1"/>
          <p:nvPr/>
        </p:nvSpPr>
        <p:spPr>
          <a:xfrm>
            <a:off x="1009200" y="287761"/>
            <a:ext cx="68173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endParaRPr lang="zh-CN" altLang="en-US" sz="2400" spc="3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40" name="图形 39">
            <a:extLst>
              <a:ext uri="{FF2B5EF4-FFF2-40B4-BE49-F238E27FC236}">
                <a16:creationId xmlns:a16="http://schemas.microsoft.com/office/drawing/2014/main" id="{049F6096-FCCB-425B-BB57-04ABF4A216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825" y="-326123"/>
            <a:ext cx="800100" cy="14001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3CD6BD6-75B4-48DA-05D3-F51BCAE16A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858" y="1694275"/>
            <a:ext cx="4102032" cy="325662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F8C9F82-F4D0-D981-BA6A-454FCB1A2BA5}"/>
              </a:ext>
            </a:extLst>
          </p:cNvPr>
          <p:cNvSpPr txBox="1"/>
          <p:nvPr/>
        </p:nvSpPr>
        <p:spPr>
          <a:xfrm>
            <a:off x="547335" y="1047944"/>
            <a:ext cx="421255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We utilized </a:t>
            </a:r>
            <a:r>
              <a:rPr lang="en-US" altLang="zh-CN" dirty="0">
                <a:highlight>
                  <a:srgbClr val="FFFF00"/>
                </a:highlight>
              </a:rPr>
              <a:t>t-SNE</a:t>
            </a:r>
            <a:r>
              <a:rPr lang="en-US" altLang="zh-CN" dirty="0"/>
              <a:t> to reduce the dimensions to a 2D space for visualization</a:t>
            </a:r>
            <a:endParaRPr lang="zh-CN" altLang="en-US" dirty="0"/>
          </a:p>
        </p:txBody>
      </p:sp>
      <p:sp>
        <p:nvSpPr>
          <p:cNvPr id="4" name="文本框 31">
            <a:extLst>
              <a:ext uri="{FF2B5EF4-FFF2-40B4-BE49-F238E27FC236}">
                <a16:creationId xmlns:a16="http://schemas.microsoft.com/office/drawing/2014/main" id="{0D23D56E-9C15-8617-A0F5-105CB73748E9}"/>
              </a:ext>
            </a:extLst>
          </p:cNvPr>
          <p:cNvSpPr txBox="1"/>
          <p:nvPr/>
        </p:nvSpPr>
        <p:spPr>
          <a:xfrm>
            <a:off x="1009200" y="86390"/>
            <a:ext cx="844778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>
                <a:latin typeface="ADLaM Display" panose="020F0502020204030204" pitchFamily="2" charset="0"/>
                <a:cs typeface="ADLaM Display" panose="020F0502020204030204" pitchFamily="2" charset="0"/>
              </a:rPr>
              <a:t>Result analysis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A6C0A05-E8D7-C16A-1259-99885334BD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2600138"/>
              </p:ext>
            </p:extLst>
          </p:nvPr>
        </p:nvGraphicFramePr>
        <p:xfrm>
          <a:off x="5820188" y="1758752"/>
          <a:ext cx="6068500" cy="14630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3034250">
                  <a:extLst>
                    <a:ext uri="{9D8B030D-6E8A-4147-A177-3AD203B41FA5}">
                      <a16:colId xmlns:a16="http://schemas.microsoft.com/office/drawing/2014/main" val="3166831468"/>
                    </a:ext>
                  </a:extLst>
                </a:gridCol>
                <a:gridCol w="3034250">
                  <a:extLst>
                    <a:ext uri="{9D8B030D-6E8A-4147-A177-3AD203B41FA5}">
                      <a16:colId xmlns:a16="http://schemas.microsoft.com/office/drawing/2014/main" val="2920814643"/>
                    </a:ext>
                  </a:extLst>
                </a:gridCol>
              </a:tblGrid>
              <a:tr h="300430">
                <a:tc>
                  <a:txBody>
                    <a:bodyPr/>
                    <a:lstStyle/>
                    <a:p>
                      <a:r>
                        <a:rPr lang="en-US" altLang="zh-CN" dirty="0"/>
                        <a:t>Evaluation Metrics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score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223378"/>
                  </a:ext>
                </a:extLst>
              </a:tr>
              <a:tr h="300430">
                <a:tc>
                  <a:txBody>
                    <a:bodyPr/>
                    <a:lstStyle/>
                    <a:p>
                      <a:r>
                        <a:rPr lang="en-US" altLang="zh-CN" dirty="0"/>
                        <a:t>Silhouette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0.2396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131086"/>
                  </a:ext>
                </a:extLst>
              </a:tr>
              <a:tr h="300430">
                <a:tc>
                  <a:txBody>
                    <a:bodyPr/>
                    <a:lstStyle/>
                    <a:p>
                      <a:r>
                        <a:rPr lang="en-US" altLang="zh-CN" dirty="0"/>
                        <a:t>CH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2476.4846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6578447"/>
                  </a:ext>
                </a:extLst>
              </a:tr>
              <a:tr h="300430">
                <a:tc>
                  <a:txBody>
                    <a:bodyPr/>
                    <a:lstStyle/>
                    <a:p>
                      <a:r>
                        <a:rPr lang="en-US" altLang="zh-CN" dirty="0"/>
                        <a:t>DBI 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1.5397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2563682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AC105279-8091-BB12-E2C3-C295B16FBC20}"/>
              </a:ext>
            </a:extLst>
          </p:cNvPr>
          <p:cNvSpPr txBox="1"/>
          <p:nvPr/>
        </p:nvSpPr>
        <p:spPr>
          <a:xfrm>
            <a:off x="7780072" y="1074052"/>
            <a:ext cx="60970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Evaluation Metrics</a:t>
            </a:r>
            <a:endParaRPr lang="zh-CN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9B03387-0139-EBF2-F13F-A47E4DC6538B}"/>
              </a:ext>
            </a:extLst>
          </p:cNvPr>
          <p:cNvSpPr txBox="1"/>
          <p:nvPr/>
        </p:nvSpPr>
        <p:spPr>
          <a:xfrm>
            <a:off x="5741097" y="3658234"/>
            <a:ext cx="6450903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The Silhouette Score is</a:t>
            </a:r>
            <a:r>
              <a:rPr lang="en-US" altLang="zh-CN" dirty="0">
                <a:highlight>
                  <a:srgbClr val="FFFF00"/>
                </a:highlight>
              </a:rPr>
              <a:t> moderate</a:t>
            </a:r>
            <a:r>
              <a:rPr lang="en-US" altLang="zh-CN" dirty="0"/>
              <a:t>, which indicates that while the clusters are somewhat distinct, there may be room for optimization. A score closer to 1 would be ideal.</a:t>
            </a:r>
          </a:p>
          <a:p>
            <a:endParaRPr lang="en-US" altLang="zh-CN" dirty="0"/>
          </a:p>
          <a:p>
            <a:r>
              <a:rPr lang="en-US" altLang="zh-CN" dirty="0"/>
              <a:t>The </a:t>
            </a:r>
            <a:r>
              <a:rPr lang="en-US" altLang="zh-CN" dirty="0" err="1"/>
              <a:t>Calinski-Harabasz</a:t>
            </a:r>
            <a:r>
              <a:rPr lang="en-US" altLang="zh-CN" dirty="0"/>
              <a:t> Score is </a:t>
            </a:r>
            <a:r>
              <a:rPr lang="en-US" altLang="zh-CN" dirty="0">
                <a:highlight>
                  <a:srgbClr val="FFFF00"/>
                </a:highlight>
              </a:rPr>
              <a:t>relatively high</a:t>
            </a:r>
            <a:r>
              <a:rPr lang="en-US" altLang="zh-CN" dirty="0"/>
              <a:t>, which is desirable as it suggests good cluster definition.</a:t>
            </a:r>
          </a:p>
          <a:p>
            <a:endParaRPr lang="en-US" altLang="zh-CN" dirty="0"/>
          </a:p>
          <a:p>
            <a:r>
              <a:rPr lang="en-US" altLang="zh-CN" dirty="0"/>
              <a:t>Davies-Bouldin Score: A value of 1.5397 indicates the average similarity between each cluster and the cluster most similar to it. 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"/>
          <p:cNvSpPr/>
          <p:nvPr/>
        </p:nvSpPr>
        <p:spPr>
          <a:xfrm>
            <a:off x="4265612" y="6477000"/>
            <a:ext cx="3581400" cy="381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7" name="Rectangle 51"/>
          <p:cNvSpPr/>
          <p:nvPr/>
        </p:nvSpPr>
        <p:spPr>
          <a:xfrm>
            <a:off x="10051428" y="3044927"/>
            <a:ext cx="638072" cy="374072"/>
          </a:xfrm>
          <a:prstGeom prst="rect">
            <a:avLst/>
          </a:prstGeom>
          <a:solidFill>
            <a:srgbClr val="9A793F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cs typeface="+mn-ea"/>
                <a:sym typeface="+mn-lt"/>
              </a:rPr>
              <a:t>CHI</a:t>
            </a:r>
          </a:p>
        </p:txBody>
      </p:sp>
      <p:sp>
        <p:nvSpPr>
          <p:cNvPr id="12" name="Google Shape;86;p19"/>
          <p:cNvSpPr txBox="1"/>
          <p:nvPr/>
        </p:nvSpPr>
        <p:spPr>
          <a:xfrm>
            <a:off x="335578" y="1296727"/>
            <a:ext cx="4325814" cy="3496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defTabSz="1217930">
              <a:defRPr/>
            </a:pPr>
            <a:r>
              <a:rPr lang="en-US" altLang="zh-CN" sz="3000" b="1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Step 1: Determine K value</a:t>
            </a:r>
          </a:p>
          <a:p>
            <a:pPr lvl="0" defTabSz="1217930">
              <a:defRPr/>
            </a:pPr>
            <a:endParaRPr lang="en-US" altLang="zh-CN" sz="2400" b="1" dirty="0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  <a:p>
            <a:pPr lvl="0" defTabSz="1217930">
              <a:defRPr/>
            </a:pPr>
            <a:endParaRPr lang="en-US" altLang="zh-CN" sz="2400" b="1" dirty="0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  <a:p>
            <a:pPr lvl="0" defTabSz="1217930">
              <a:defRPr/>
            </a:pPr>
            <a:r>
              <a:rPr lang="en-US" altLang="zh-CN" sz="2400" b="1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Search for the most suitable </a:t>
            </a:r>
          </a:p>
          <a:p>
            <a:pPr lvl="0" defTabSz="1217930">
              <a:defRPr/>
            </a:pPr>
            <a:r>
              <a:rPr lang="en-US" altLang="zh-CN" sz="2400" b="1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number of clusters.</a:t>
            </a:r>
          </a:p>
          <a:p>
            <a:pPr lvl="0" defTabSz="1217930">
              <a:defRPr/>
            </a:pP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  <a:p>
            <a:pPr defTabSz="1217930">
              <a:defRPr/>
            </a:pPr>
            <a:endParaRPr lang="en-US" altLang="zh-CN" sz="2400" b="1" dirty="0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  <a:p>
            <a:pPr defTabSz="1217930">
              <a:defRPr/>
            </a:pPr>
            <a:r>
              <a:rPr lang="en-US" altLang="zh-CN" sz="2400" b="1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We define the number of </a:t>
            </a:r>
          </a:p>
          <a:p>
            <a:pPr defTabSz="1217930">
              <a:defRPr/>
            </a:pPr>
            <a:r>
              <a:rPr lang="en-US" altLang="zh-CN" sz="2400" b="1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clusters k from 2 to 11. 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  <a:p>
            <a:pPr lvl="0" defTabSz="1217930">
              <a:defRPr/>
            </a:pP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D70EA189-1985-4CF9-AB9E-0ED0652083C9}"/>
              </a:ext>
            </a:extLst>
          </p:cNvPr>
          <p:cNvSpPr txBox="1"/>
          <p:nvPr/>
        </p:nvSpPr>
        <p:spPr>
          <a:xfrm>
            <a:off x="797566" y="81576"/>
            <a:ext cx="48208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prstClr val="black">
                    <a:lumMod val="65000"/>
                    <a:lumOff val="35000"/>
                  </a:prstClr>
                </a:solidFill>
                <a:cs typeface="+mn-ea"/>
                <a:sym typeface="+mn-lt"/>
              </a:rPr>
              <a:t>2 Gaussian Mixture Model</a:t>
            </a:r>
          </a:p>
        </p:txBody>
      </p:sp>
      <p:pic>
        <p:nvPicPr>
          <p:cNvPr id="20" name="图形 19">
            <a:extLst>
              <a:ext uri="{FF2B5EF4-FFF2-40B4-BE49-F238E27FC236}">
                <a16:creationId xmlns:a16="http://schemas.microsoft.com/office/drawing/2014/main" id="{E06C1E94-88EC-4848-BF0E-EE9530A8F9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825" y="-326123"/>
            <a:ext cx="800100" cy="1400175"/>
          </a:xfrm>
          <a:prstGeom prst="rect">
            <a:avLst/>
          </a:prstGeom>
        </p:spPr>
      </p:pic>
      <p:pic>
        <p:nvPicPr>
          <p:cNvPr id="5" name="图片 4" descr="图表, 折线图&#10;&#10;描述已自动生成">
            <a:extLst>
              <a:ext uri="{FF2B5EF4-FFF2-40B4-BE49-F238E27FC236}">
                <a16:creationId xmlns:a16="http://schemas.microsoft.com/office/drawing/2014/main" id="{A43F2847-7F68-F82E-1E95-15D94ED887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3716" y="641655"/>
            <a:ext cx="3670649" cy="2117921"/>
          </a:xfrm>
          <a:prstGeom prst="rect">
            <a:avLst/>
          </a:prstGeom>
        </p:spPr>
      </p:pic>
      <p:pic>
        <p:nvPicPr>
          <p:cNvPr id="8" name="图片 7" descr="图表, 折线图&#10;&#10;描述已自动生成">
            <a:extLst>
              <a:ext uri="{FF2B5EF4-FFF2-40B4-BE49-F238E27FC236}">
                <a16:creationId xmlns:a16="http://schemas.microsoft.com/office/drawing/2014/main" id="{5B5FBEA1-C4BC-A2A4-AEAF-7BDEF0DF5C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1145" y="3852056"/>
            <a:ext cx="3649246" cy="2117921"/>
          </a:xfrm>
          <a:prstGeom prst="rect">
            <a:avLst/>
          </a:prstGeom>
        </p:spPr>
      </p:pic>
      <p:pic>
        <p:nvPicPr>
          <p:cNvPr id="14" name="图片 13" descr="图表, 折线图&#10;&#10;描述已自动生成">
            <a:extLst>
              <a:ext uri="{FF2B5EF4-FFF2-40B4-BE49-F238E27FC236}">
                <a16:creationId xmlns:a16="http://schemas.microsoft.com/office/drawing/2014/main" id="{5D704D4B-10A9-5C1F-50B9-43EFC961257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8928" y="641655"/>
            <a:ext cx="3643072" cy="2117921"/>
          </a:xfrm>
          <a:prstGeom prst="rect">
            <a:avLst/>
          </a:prstGeom>
        </p:spPr>
      </p:pic>
      <p:sp>
        <p:nvSpPr>
          <p:cNvPr id="16" name="Rectangle 51">
            <a:extLst>
              <a:ext uri="{FF2B5EF4-FFF2-40B4-BE49-F238E27FC236}">
                <a16:creationId xmlns:a16="http://schemas.microsoft.com/office/drawing/2014/main" id="{BCA02324-F295-CD18-DC7B-79A056B09FA7}"/>
              </a:ext>
            </a:extLst>
          </p:cNvPr>
          <p:cNvSpPr/>
          <p:nvPr/>
        </p:nvSpPr>
        <p:spPr>
          <a:xfrm>
            <a:off x="5573266" y="3044927"/>
            <a:ext cx="2162931" cy="374072"/>
          </a:xfrm>
          <a:prstGeom prst="rect">
            <a:avLst/>
          </a:prstGeom>
          <a:solidFill>
            <a:srgbClr val="9A793F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cs typeface="+mn-ea"/>
                <a:sym typeface="+mn-lt"/>
              </a:rPr>
              <a:t>Silhouette Score</a:t>
            </a:r>
            <a:endParaRPr lang="en-US" sz="2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7" name="Rectangle 51">
            <a:extLst>
              <a:ext uri="{FF2B5EF4-FFF2-40B4-BE49-F238E27FC236}">
                <a16:creationId xmlns:a16="http://schemas.microsoft.com/office/drawing/2014/main" id="{24BB7DC8-D82C-3CAA-E012-7DF41A9DCDEB}"/>
              </a:ext>
            </a:extLst>
          </p:cNvPr>
          <p:cNvSpPr/>
          <p:nvPr/>
        </p:nvSpPr>
        <p:spPr>
          <a:xfrm>
            <a:off x="8165329" y="6102928"/>
            <a:ext cx="638072" cy="374072"/>
          </a:xfrm>
          <a:prstGeom prst="rect">
            <a:avLst/>
          </a:prstGeom>
          <a:solidFill>
            <a:srgbClr val="9A793F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cs typeface="+mn-ea"/>
                <a:sym typeface="+mn-lt"/>
              </a:rPr>
              <a:t>DBI</a:t>
            </a:r>
          </a:p>
        </p:txBody>
      </p:sp>
    </p:spTree>
    <p:extLst>
      <p:ext uri="{BB962C8B-B14F-4D97-AF65-F5344CB8AC3E}">
        <p14:creationId xmlns:p14="http://schemas.microsoft.com/office/powerpoint/2010/main" val="30799914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5"/>
          <p:cNvSpPr/>
          <p:nvPr/>
        </p:nvSpPr>
        <p:spPr bwMode="auto">
          <a:xfrm rot="10800000" flipH="1">
            <a:off x="556623" y="4353704"/>
            <a:ext cx="2244634" cy="1465164"/>
          </a:xfrm>
          <a:custGeom>
            <a:avLst/>
            <a:gdLst>
              <a:gd name="T0" fmla="*/ 0 w 383"/>
              <a:gd name="T1" fmla="*/ 0 h 250"/>
              <a:gd name="T2" fmla="*/ 0 w 383"/>
              <a:gd name="T3" fmla="*/ 250 h 250"/>
              <a:gd name="T4" fmla="*/ 383 w 383"/>
              <a:gd name="T5" fmla="*/ 0 h 250"/>
              <a:gd name="T6" fmla="*/ 0 w 383"/>
              <a:gd name="T7" fmla="*/ 0 h 2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83" h="250">
                <a:moveTo>
                  <a:pt x="0" y="0"/>
                </a:moveTo>
                <a:lnTo>
                  <a:pt x="0" y="250"/>
                </a:lnTo>
                <a:lnTo>
                  <a:pt x="383" y="0"/>
                </a:lnTo>
                <a:lnTo>
                  <a:pt x="0" y="0"/>
                </a:lnTo>
                <a:close/>
              </a:path>
            </a:pathLst>
          </a:custGeom>
          <a:solidFill>
            <a:srgbClr val="BD092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>
              <a:cs typeface="+mn-ea"/>
              <a:sym typeface="+mn-lt"/>
            </a:endParaRPr>
          </a:p>
        </p:txBody>
      </p:sp>
      <p:sp>
        <p:nvSpPr>
          <p:cNvPr id="7" name="Freeform 5"/>
          <p:cNvSpPr/>
          <p:nvPr/>
        </p:nvSpPr>
        <p:spPr bwMode="auto">
          <a:xfrm flipH="1">
            <a:off x="8264780" y="0"/>
            <a:ext cx="3927220" cy="2563457"/>
          </a:xfrm>
          <a:custGeom>
            <a:avLst/>
            <a:gdLst>
              <a:gd name="T0" fmla="*/ 0 w 383"/>
              <a:gd name="T1" fmla="*/ 0 h 250"/>
              <a:gd name="T2" fmla="*/ 0 w 383"/>
              <a:gd name="T3" fmla="*/ 250 h 250"/>
              <a:gd name="T4" fmla="*/ 383 w 383"/>
              <a:gd name="T5" fmla="*/ 0 h 250"/>
              <a:gd name="T6" fmla="*/ 0 w 383"/>
              <a:gd name="T7" fmla="*/ 0 h 2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83" h="250">
                <a:moveTo>
                  <a:pt x="0" y="0"/>
                </a:moveTo>
                <a:lnTo>
                  <a:pt x="0" y="250"/>
                </a:lnTo>
                <a:lnTo>
                  <a:pt x="383" y="0"/>
                </a:lnTo>
                <a:lnTo>
                  <a:pt x="0" y="0"/>
                </a:lnTo>
                <a:close/>
              </a:path>
            </a:pathLst>
          </a:custGeom>
          <a:solidFill>
            <a:srgbClr val="BD092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>
              <a:cs typeface="+mn-ea"/>
              <a:sym typeface="+mn-lt"/>
            </a:endParaRPr>
          </a:p>
        </p:txBody>
      </p:sp>
      <p:sp>
        <p:nvSpPr>
          <p:cNvPr id="8" name="Freeform 8"/>
          <p:cNvSpPr/>
          <p:nvPr/>
        </p:nvSpPr>
        <p:spPr bwMode="auto">
          <a:xfrm flipH="1">
            <a:off x="4249084" y="4719995"/>
            <a:ext cx="1122317" cy="732582"/>
          </a:xfrm>
          <a:custGeom>
            <a:avLst/>
            <a:gdLst>
              <a:gd name="T0" fmla="*/ 0 w 383"/>
              <a:gd name="T1" fmla="*/ 0 h 250"/>
              <a:gd name="T2" fmla="*/ 0 w 383"/>
              <a:gd name="T3" fmla="*/ 250 h 250"/>
              <a:gd name="T4" fmla="*/ 383 w 383"/>
              <a:gd name="T5" fmla="*/ 0 h 250"/>
              <a:gd name="T6" fmla="*/ 0 w 383"/>
              <a:gd name="T7" fmla="*/ 0 h 2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83" h="250">
                <a:moveTo>
                  <a:pt x="0" y="0"/>
                </a:moveTo>
                <a:lnTo>
                  <a:pt x="0" y="250"/>
                </a:lnTo>
                <a:lnTo>
                  <a:pt x="383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alpha val="61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>
              <a:cs typeface="+mn-ea"/>
              <a:sym typeface="+mn-lt"/>
            </a:endParaRPr>
          </a:p>
        </p:txBody>
      </p:sp>
      <p:pic>
        <p:nvPicPr>
          <p:cNvPr id="13" name="图形 12">
            <a:extLst>
              <a:ext uri="{FF2B5EF4-FFF2-40B4-BE49-F238E27FC236}">
                <a16:creationId xmlns:a16="http://schemas.microsoft.com/office/drawing/2014/main" id="{212CCD2B-6A0B-4726-AEE2-921E9A12A0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825" y="-326123"/>
            <a:ext cx="800100" cy="1400175"/>
          </a:xfrm>
          <a:prstGeom prst="rect">
            <a:avLst/>
          </a:prstGeom>
        </p:spPr>
      </p:pic>
      <p:sp>
        <p:nvSpPr>
          <p:cNvPr id="4" name="Google Shape;86;p19">
            <a:extLst>
              <a:ext uri="{FF2B5EF4-FFF2-40B4-BE49-F238E27FC236}">
                <a16:creationId xmlns:a16="http://schemas.microsoft.com/office/drawing/2014/main" id="{EFD5D97F-FA87-E1CD-DABA-6675E2BAADFC}"/>
              </a:ext>
            </a:extLst>
          </p:cNvPr>
          <p:cNvSpPr txBox="1"/>
          <p:nvPr/>
        </p:nvSpPr>
        <p:spPr>
          <a:xfrm>
            <a:off x="6096000" y="2860149"/>
            <a:ext cx="5791844" cy="568851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defTabSz="1217930">
              <a:defRPr/>
            </a:pPr>
            <a:r>
              <a:rPr lang="en-US" altLang="zh-CN" sz="3000" b="1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Step 2: Adjust Covariance Matrix</a:t>
            </a:r>
          </a:p>
          <a:p>
            <a:pPr lvl="0" defTabSz="1217930">
              <a:defRPr/>
            </a:pPr>
            <a:endParaRPr lang="en-US" altLang="zh-CN" sz="2400" b="1" dirty="0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  <a:p>
            <a:pPr lvl="0" defTabSz="1217930">
              <a:defRPr/>
            </a:pPr>
            <a:endParaRPr lang="en-US" altLang="zh-CN" sz="2400" b="1" dirty="0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  <a:p>
            <a:pPr lvl="0" defTabSz="1217930">
              <a:defRPr/>
            </a:pP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9FB410DC-DFC6-D02D-4161-B399A22027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6409961"/>
              </p:ext>
            </p:extLst>
          </p:nvPr>
        </p:nvGraphicFramePr>
        <p:xfrm>
          <a:off x="1009201" y="1578005"/>
          <a:ext cx="4052994" cy="300432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26497">
                  <a:extLst>
                    <a:ext uri="{9D8B030D-6E8A-4147-A177-3AD203B41FA5}">
                      <a16:colId xmlns:a16="http://schemas.microsoft.com/office/drawing/2014/main" val="2319165444"/>
                    </a:ext>
                  </a:extLst>
                </a:gridCol>
                <a:gridCol w="2026497">
                  <a:extLst>
                    <a:ext uri="{9D8B030D-6E8A-4147-A177-3AD203B41FA5}">
                      <a16:colId xmlns:a16="http://schemas.microsoft.com/office/drawing/2014/main" val="1470041607"/>
                    </a:ext>
                  </a:extLst>
                </a:gridCol>
              </a:tblGrid>
              <a:tr h="54675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2400" kern="100" dirty="0">
                          <a:effectLst/>
                        </a:rPr>
                        <a:t>Covariance Type</a:t>
                      </a:r>
                      <a:endParaRPr lang="zh-CN" sz="24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2400" kern="100" dirty="0">
                          <a:effectLst/>
                        </a:rPr>
                        <a:t>Silhouette Score</a:t>
                      </a:r>
                      <a:endParaRPr lang="zh-CN" sz="24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7165348"/>
                  </a:ext>
                </a:extLst>
              </a:tr>
              <a:tr h="54675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2400" kern="100" dirty="0">
                          <a:effectLst/>
                        </a:rPr>
                        <a:t>tied</a:t>
                      </a:r>
                      <a:endParaRPr lang="zh-CN" sz="24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2400" kern="100" dirty="0">
                          <a:solidFill>
                            <a:schemeClr val="bg1"/>
                          </a:solidFill>
                          <a:effectLst/>
                        </a:rPr>
                        <a:t>0.260</a:t>
                      </a:r>
                      <a:endParaRPr lang="zh-CN" sz="2400" kern="100" dirty="0">
                        <a:solidFill>
                          <a:schemeClr val="bg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953768"/>
                  </a:ext>
                </a:extLst>
              </a:tr>
              <a:tr h="54675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2400" kern="100" dirty="0" err="1">
                          <a:effectLst/>
                        </a:rPr>
                        <a:t>diag</a:t>
                      </a:r>
                      <a:endParaRPr lang="zh-CN" sz="24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2400" kern="100" dirty="0">
                          <a:solidFill>
                            <a:schemeClr val="bg1"/>
                          </a:solidFill>
                          <a:effectLst/>
                        </a:rPr>
                        <a:t>0.264</a:t>
                      </a:r>
                      <a:endParaRPr lang="zh-CN" sz="2400" kern="100" dirty="0">
                        <a:solidFill>
                          <a:schemeClr val="bg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7745191"/>
                  </a:ext>
                </a:extLst>
              </a:tr>
              <a:tr h="54675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2400" kern="100">
                          <a:effectLst/>
                        </a:rPr>
                        <a:t>spherical</a:t>
                      </a:r>
                      <a:endParaRPr lang="zh-CN" sz="24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2400" kern="100" dirty="0">
                          <a:solidFill>
                            <a:schemeClr val="bg1"/>
                          </a:solidFill>
                          <a:effectLst/>
                        </a:rPr>
                        <a:t>0.229</a:t>
                      </a:r>
                      <a:endParaRPr lang="zh-CN" sz="2400" kern="100" dirty="0">
                        <a:solidFill>
                          <a:schemeClr val="bg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0128580"/>
                  </a:ext>
                </a:extLst>
              </a:tr>
              <a:tr h="54675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2400" b="1" kern="100" dirty="0">
                          <a:effectLst/>
                        </a:rPr>
                        <a:t>full</a:t>
                      </a:r>
                      <a:endParaRPr lang="zh-CN" sz="2400" b="1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2400" b="1" kern="100" dirty="0">
                          <a:solidFill>
                            <a:schemeClr val="bg1"/>
                          </a:solidFill>
                          <a:effectLst/>
                        </a:rPr>
                        <a:t>0.265</a:t>
                      </a:r>
                      <a:endParaRPr lang="zh-CN" sz="2400" b="1" kern="100" dirty="0">
                        <a:solidFill>
                          <a:schemeClr val="bg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8977851"/>
                  </a:ext>
                </a:extLst>
              </a:tr>
            </a:tbl>
          </a:graphicData>
        </a:graphic>
      </p:graphicFrame>
      <p:sp>
        <p:nvSpPr>
          <p:cNvPr id="6" name="文本框 5">
            <a:extLst>
              <a:ext uri="{FF2B5EF4-FFF2-40B4-BE49-F238E27FC236}">
                <a16:creationId xmlns:a16="http://schemas.microsoft.com/office/drawing/2014/main" id="{1CCA8D39-A699-EBDF-676F-985F00E39DEE}"/>
              </a:ext>
            </a:extLst>
          </p:cNvPr>
          <p:cNvSpPr txBox="1"/>
          <p:nvPr/>
        </p:nvSpPr>
        <p:spPr>
          <a:xfrm>
            <a:off x="797566" y="81576"/>
            <a:ext cx="48208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prstClr val="black">
                    <a:lumMod val="65000"/>
                    <a:lumOff val="35000"/>
                  </a:prstClr>
                </a:solidFill>
                <a:cs typeface="+mn-ea"/>
                <a:sym typeface="+mn-lt"/>
              </a:rPr>
              <a:t>2 Gaussian Mixture Model</a:t>
            </a:r>
          </a:p>
        </p:txBody>
      </p:sp>
    </p:spTree>
    <p:extLst>
      <p:ext uri="{BB962C8B-B14F-4D97-AF65-F5344CB8AC3E}">
        <p14:creationId xmlns:p14="http://schemas.microsoft.com/office/powerpoint/2010/main" val="29832606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5"/>
          <p:cNvSpPr/>
          <p:nvPr/>
        </p:nvSpPr>
        <p:spPr bwMode="auto">
          <a:xfrm rot="10800000" flipH="1">
            <a:off x="556623" y="4353704"/>
            <a:ext cx="2244634" cy="1465164"/>
          </a:xfrm>
          <a:custGeom>
            <a:avLst/>
            <a:gdLst>
              <a:gd name="T0" fmla="*/ 0 w 383"/>
              <a:gd name="T1" fmla="*/ 0 h 250"/>
              <a:gd name="T2" fmla="*/ 0 w 383"/>
              <a:gd name="T3" fmla="*/ 250 h 250"/>
              <a:gd name="T4" fmla="*/ 383 w 383"/>
              <a:gd name="T5" fmla="*/ 0 h 250"/>
              <a:gd name="T6" fmla="*/ 0 w 383"/>
              <a:gd name="T7" fmla="*/ 0 h 2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83" h="250">
                <a:moveTo>
                  <a:pt x="0" y="0"/>
                </a:moveTo>
                <a:lnTo>
                  <a:pt x="0" y="250"/>
                </a:lnTo>
                <a:lnTo>
                  <a:pt x="383" y="0"/>
                </a:lnTo>
                <a:lnTo>
                  <a:pt x="0" y="0"/>
                </a:lnTo>
                <a:close/>
              </a:path>
            </a:pathLst>
          </a:custGeom>
          <a:solidFill>
            <a:srgbClr val="BD092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>
              <a:cs typeface="+mn-ea"/>
              <a:sym typeface="+mn-lt"/>
            </a:endParaRPr>
          </a:p>
        </p:txBody>
      </p:sp>
      <p:sp>
        <p:nvSpPr>
          <p:cNvPr id="7" name="Freeform 5"/>
          <p:cNvSpPr/>
          <p:nvPr/>
        </p:nvSpPr>
        <p:spPr bwMode="auto">
          <a:xfrm flipH="1">
            <a:off x="8264780" y="0"/>
            <a:ext cx="3927220" cy="2563457"/>
          </a:xfrm>
          <a:custGeom>
            <a:avLst/>
            <a:gdLst>
              <a:gd name="T0" fmla="*/ 0 w 383"/>
              <a:gd name="T1" fmla="*/ 0 h 250"/>
              <a:gd name="T2" fmla="*/ 0 w 383"/>
              <a:gd name="T3" fmla="*/ 250 h 250"/>
              <a:gd name="T4" fmla="*/ 383 w 383"/>
              <a:gd name="T5" fmla="*/ 0 h 250"/>
              <a:gd name="T6" fmla="*/ 0 w 383"/>
              <a:gd name="T7" fmla="*/ 0 h 2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83" h="250">
                <a:moveTo>
                  <a:pt x="0" y="0"/>
                </a:moveTo>
                <a:lnTo>
                  <a:pt x="0" y="250"/>
                </a:lnTo>
                <a:lnTo>
                  <a:pt x="383" y="0"/>
                </a:lnTo>
                <a:lnTo>
                  <a:pt x="0" y="0"/>
                </a:lnTo>
                <a:close/>
              </a:path>
            </a:pathLst>
          </a:custGeom>
          <a:solidFill>
            <a:srgbClr val="BD092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>
              <a:cs typeface="+mn-ea"/>
              <a:sym typeface="+mn-lt"/>
            </a:endParaRPr>
          </a:p>
        </p:txBody>
      </p:sp>
      <p:sp>
        <p:nvSpPr>
          <p:cNvPr id="8" name="Freeform 8"/>
          <p:cNvSpPr/>
          <p:nvPr/>
        </p:nvSpPr>
        <p:spPr bwMode="auto">
          <a:xfrm flipH="1">
            <a:off x="4249084" y="4719995"/>
            <a:ext cx="1122317" cy="732582"/>
          </a:xfrm>
          <a:custGeom>
            <a:avLst/>
            <a:gdLst>
              <a:gd name="T0" fmla="*/ 0 w 383"/>
              <a:gd name="T1" fmla="*/ 0 h 250"/>
              <a:gd name="T2" fmla="*/ 0 w 383"/>
              <a:gd name="T3" fmla="*/ 250 h 250"/>
              <a:gd name="T4" fmla="*/ 383 w 383"/>
              <a:gd name="T5" fmla="*/ 0 h 250"/>
              <a:gd name="T6" fmla="*/ 0 w 383"/>
              <a:gd name="T7" fmla="*/ 0 h 2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83" h="250">
                <a:moveTo>
                  <a:pt x="0" y="0"/>
                </a:moveTo>
                <a:lnTo>
                  <a:pt x="0" y="250"/>
                </a:lnTo>
                <a:lnTo>
                  <a:pt x="383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alpha val="61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>
              <a:cs typeface="+mn-ea"/>
              <a:sym typeface="+mn-lt"/>
            </a:endParaRPr>
          </a:p>
        </p:txBody>
      </p:sp>
      <p:pic>
        <p:nvPicPr>
          <p:cNvPr id="13" name="图形 12">
            <a:extLst>
              <a:ext uri="{FF2B5EF4-FFF2-40B4-BE49-F238E27FC236}">
                <a16:creationId xmlns:a16="http://schemas.microsoft.com/office/drawing/2014/main" id="{212CCD2B-6A0B-4726-AEE2-921E9A12A0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825" y="-326123"/>
            <a:ext cx="800100" cy="1400175"/>
          </a:xfrm>
          <a:prstGeom prst="rect">
            <a:avLst/>
          </a:prstGeom>
        </p:spPr>
      </p:pic>
      <p:sp>
        <p:nvSpPr>
          <p:cNvPr id="4" name="Google Shape;86;p19">
            <a:extLst>
              <a:ext uri="{FF2B5EF4-FFF2-40B4-BE49-F238E27FC236}">
                <a16:creationId xmlns:a16="http://schemas.microsoft.com/office/drawing/2014/main" id="{EFD5D97F-FA87-E1CD-DABA-6675E2BAADFC}"/>
              </a:ext>
            </a:extLst>
          </p:cNvPr>
          <p:cNvSpPr txBox="1"/>
          <p:nvPr/>
        </p:nvSpPr>
        <p:spPr>
          <a:xfrm>
            <a:off x="5693790" y="2860149"/>
            <a:ext cx="6194054" cy="568851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defTabSz="1217930">
              <a:defRPr/>
            </a:pPr>
            <a:r>
              <a:rPr lang="en-US" altLang="zh-CN" sz="3000" b="1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Step 3: Compute Evaluation Metrics</a:t>
            </a:r>
          </a:p>
          <a:p>
            <a:pPr lvl="0" defTabSz="1217930">
              <a:defRPr/>
            </a:pPr>
            <a:endParaRPr lang="en-US" altLang="zh-CN" sz="2400" b="1" dirty="0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  <a:p>
            <a:pPr lvl="0" defTabSz="1217930">
              <a:defRPr/>
            </a:pPr>
            <a:endParaRPr lang="en-US" altLang="zh-CN" sz="2400" b="1" dirty="0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  <a:p>
            <a:pPr lvl="0" defTabSz="1217930">
              <a:defRPr/>
            </a:pP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CCA8D39-A699-EBDF-676F-985F00E39DEE}"/>
              </a:ext>
            </a:extLst>
          </p:cNvPr>
          <p:cNvSpPr txBox="1"/>
          <p:nvPr/>
        </p:nvSpPr>
        <p:spPr>
          <a:xfrm>
            <a:off x="797566" y="81576"/>
            <a:ext cx="48208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prstClr val="black">
                    <a:lumMod val="65000"/>
                    <a:lumOff val="35000"/>
                  </a:prstClr>
                </a:solidFill>
                <a:cs typeface="+mn-ea"/>
                <a:sym typeface="+mn-lt"/>
              </a:rPr>
              <a:t>2 Gaussian Mixture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表格 9">
                <a:extLst>
                  <a:ext uri="{FF2B5EF4-FFF2-40B4-BE49-F238E27FC236}">
                    <a16:creationId xmlns:a16="http://schemas.microsoft.com/office/drawing/2014/main" id="{16A29A26-A489-6572-6944-C6281A20AEA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27117820"/>
                  </p:ext>
                </p:extLst>
              </p:nvPr>
            </p:nvGraphicFramePr>
            <p:xfrm>
              <a:off x="350415" y="2251398"/>
              <a:ext cx="5267960" cy="1963357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2633980">
                      <a:extLst>
                        <a:ext uri="{9D8B030D-6E8A-4147-A177-3AD203B41FA5}">
                          <a16:colId xmlns:a16="http://schemas.microsoft.com/office/drawing/2014/main" val="1155180008"/>
                        </a:ext>
                      </a:extLst>
                    </a:gridCol>
                    <a:gridCol w="2633980">
                      <a:extLst>
                        <a:ext uri="{9D8B030D-6E8A-4147-A177-3AD203B41FA5}">
                          <a16:colId xmlns:a16="http://schemas.microsoft.com/office/drawing/2014/main" val="1170061744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2400" kern="100">
                              <a:effectLst/>
                            </a:rPr>
                            <a:t>Evaluation Metrics</a:t>
                          </a:r>
                          <a:endParaRPr lang="zh-CN" sz="2400" kern="100"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solidFill>
                          <a:schemeClr val="accent6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2400" kern="100" dirty="0">
                              <a:effectLst/>
                            </a:rPr>
                            <a:t>Score</a:t>
                          </a:r>
                          <a:endParaRPr lang="zh-CN" sz="2400" kern="100" dirty="0"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solidFill>
                          <a:schemeClr val="accent6">
                            <a:lumMod val="7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38563469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kern="100">
                                    <a:effectLst/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oMath>
                            </m:oMathPara>
                          </a14:m>
                          <a:endParaRPr lang="zh-CN" sz="2400" kern="100" dirty="0"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solidFill>
                          <a:schemeClr val="accent6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2400" kern="100" dirty="0">
                              <a:solidFill>
                                <a:schemeClr val="bg1"/>
                              </a:solidFill>
                              <a:effectLst/>
                            </a:rPr>
                            <a:t>0.265</a:t>
                          </a:r>
                          <a:endParaRPr lang="zh-CN" sz="2400" kern="100" dirty="0">
                            <a:solidFill>
                              <a:schemeClr val="bg1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solidFill>
                          <a:schemeClr val="accent6">
                            <a:lumMod val="7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08394149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kern="100">
                                    <a:effectLst/>
                                    <a:latin typeface="Cambria Math" panose="02040503050406030204" pitchFamily="18" charset="0"/>
                                  </a:rPr>
                                  <m:t>𝐶𝐻𝐼</m:t>
                                </m:r>
                              </m:oMath>
                            </m:oMathPara>
                          </a14:m>
                          <a:endParaRPr lang="zh-CN" sz="2400" kern="100" dirty="0"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solidFill>
                          <a:schemeClr val="accent6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2400" kern="100" dirty="0">
                              <a:solidFill>
                                <a:schemeClr val="bg1"/>
                              </a:solidFill>
                              <a:effectLst/>
                            </a:rPr>
                            <a:t>3003.035</a:t>
                          </a:r>
                          <a:endParaRPr lang="zh-CN" sz="2400" kern="100" dirty="0">
                            <a:solidFill>
                              <a:schemeClr val="bg1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solidFill>
                          <a:schemeClr val="accent6">
                            <a:lumMod val="7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70730594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kern="100">
                                    <a:effectLst/>
                                    <a:latin typeface="Cambria Math" panose="02040503050406030204" pitchFamily="18" charset="0"/>
                                  </a:rPr>
                                  <m:t>𝐷𝐵𝐼</m:t>
                                </m:r>
                              </m:oMath>
                            </m:oMathPara>
                          </a14:m>
                          <a:endParaRPr lang="zh-CN" sz="2400" kern="100"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solidFill>
                          <a:schemeClr val="accent6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2400" kern="100" dirty="0">
                              <a:solidFill>
                                <a:schemeClr val="bg1"/>
                              </a:solidFill>
                              <a:effectLst/>
                            </a:rPr>
                            <a:t>1.357</a:t>
                          </a:r>
                          <a:endParaRPr lang="zh-CN" sz="2400" kern="100" dirty="0">
                            <a:solidFill>
                              <a:schemeClr val="bg1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solidFill>
                          <a:schemeClr val="accent6">
                            <a:lumMod val="7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8078382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表格 9">
                <a:extLst>
                  <a:ext uri="{FF2B5EF4-FFF2-40B4-BE49-F238E27FC236}">
                    <a16:creationId xmlns:a16="http://schemas.microsoft.com/office/drawing/2014/main" id="{16A29A26-A489-6572-6944-C6281A20AEA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27117820"/>
                  </p:ext>
                </p:extLst>
              </p:nvPr>
            </p:nvGraphicFramePr>
            <p:xfrm>
              <a:off x="350415" y="2251398"/>
              <a:ext cx="5267960" cy="1963357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2633980">
                      <a:extLst>
                        <a:ext uri="{9D8B030D-6E8A-4147-A177-3AD203B41FA5}">
                          <a16:colId xmlns:a16="http://schemas.microsoft.com/office/drawing/2014/main" val="1155180008"/>
                        </a:ext>
                      </a:extLst>
                    </a:gridCol>
                    <a:gridCol w="2633980">
                      <a:extLst>
                        <a:ext uri="{9D8B030D-6E8A-4147-A177-3AD203B41FA5}">
                          <a16:colId xmlns:a16="http://schemas.microsoft.com/office/drawing/2014/main" val="1170061744"/>
                        </a:ext>
                      </a:extLst>
                    </a:gridCol>
                  </a:tblGrid>
                  <a:tr h="396685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2400" kern="100">
                              <a:effectLst/>
                            </a:rPr>
                            <a:t>Evaluation Metrics</a:t>
                          </a:r>
                          <a:endParaRPr lang="zh-CN" sz="2400" kern="100"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solidFill>
                          <a:schemeClr val="accent6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2400" kern="100" dirty="0">
                              <a:effectLst/>
                            </a:rPr>
                            <a:t>Score</a:t>
                          </a:r>
                          <a:endParaRPr lang="zh-CN" sz="2400" kern="100" dirty="0"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solidFill>
                          <a:schemeClr val="accent6">
                            <a:lumMod val="7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38563469"/>
                      </a:ext>
                    </a:extLst>
                  </a:tr>
                  <a:tr h="522224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>
                        <a:blipFill>
                          <a:blip r:embed="rId4"/>
                          <a:stretch>
                            <a:fillRect l="-231" t="-87209" r="-100693" b="-2104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2400" kern="100" dirty="0">
                              <a:solidFill>
                                <a:schemeClr val="bg1"/>
                              </a:solidFill>
                              <a:effectLst/>
                            </a:rPr>
                            <a:t>0.265</a:t>
                          </a:r>
                          <a:endParaRPr lang="zh-CN" sz="2400" kern="100" dirty="0">
                            <a:solidFill>
                              <a:schemeClr val="bg1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solidFill>
                          <a:schemeClr val="accent6">
                            <a:lumMod val="7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08394149"/>
                      </a:ext>
                    </a:extLst>
                  </a:tr>
                  <a:tr h="522224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>
                        <a:blipFill>
                          <a:blip r:embed="rId4"/>
                          <a:stretch>
                            <a:fillRect l="-231" t="-187209" r="-100693" b="-1104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2400" kern="100" dirty="0">
                              <a:solidFill>
                                <a:schemeClr val="bg1"/>
                              </a:solidFill>
                              <a:effectLst/>
                            </a:rPr>
                            <a:t>3003.035</a:t>
                          </a:r>
                          <a:endParaRPr lang="zh-CN" sz="2400" kern="100" dirty="0">
                            <a:solidFill>
                              <a:schemeClr val="bg1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solidFill>
                          <a:schemeClr val="accent6">
                            <a:lumMod val="7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70730594"/>
                      </a:ext>
                    </a:extLst>
                  </a:tr>
                  <a:tr h="522224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>
                        <a:blipFill>
                          <a:blip r:embed="rId4"/>
                          <a:stretch>
                            <a:fillRect l="-231" t="-287209" r="-100693" b="-104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2400" kern="100" dirty="0">
                              <a:solidFill>
                                <a:schemeClr val="bg1"/>
                              </a:solidFill>
                              <a:effectLst/>
                            </a:rPr>
                            <a:t>1.357</a:t>
                          </a:r>
                          <a:endParaRPr lang="zh-CN" sz="2400" kern="100" dirty="0">
                            <a:solidFill>
                              <a:schemeClr val="bg1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solidFill>
                          <a:schemeClr val="accent6">
                            <a:lumMod val="7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80783820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0147277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7964409" y="1211314"/>
            <a:ext cx="18924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b="1" spc="3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 Dataset</a:t>
            </a:r>
            <a:endParaRPr lang="zh-CN" altLang="en-US" sz="3200" b="1" spc="3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345675" y="1211314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>
                <a:solidFill>
                  <a:srgbClr val="9A793F"/>
                </a:solidFill>
                <a:cs typeface="+mn-ea"/>
                <a:sym typeface="+mn-lt"/>
              </a:rPr>
              <a:t>1</a:t>
            </a:r>
            <a:endParaRPr lang="zh-CN" altLang="en-US" sz="3200" dirty="0">
              <a:solidFill>
                <a:srgbClr val="9A793F"/>
              </a:solidFill>
              <a:cs typeface="+mn-ea"/>
              <a:sym typeface="+mn-lt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715808" y="1242092"/>
            <a:ext cx="3818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spc="300" dirty="0">
                <a:solidFill>
                  <a:schemeClr val="accent1"/>
                </a:solidFill>
                <a:cs typeface="+mn-ea"/>
                <a:sym typeface="+mn-lt"/>
              </a:rPr>
              <a:t>/</a:t>
            </a:r>
            <a:endParaRPr lang="zh-CN" altLang="en-US" sz="3200" spc="300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165461" y="5117213"/>
            <a:ext cx="47137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b="1" spc="3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Analysis &amp; Conclusion</a:t>
            </a:r>
            <a:endParaRPr lang="zh-CN" altLang="en-US" sz="3200" b="1" spc="3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345675" y="5110961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>
                <a:solidFill>
                  <a:srgbClr val="9A793F"/>
                </a:solidFill>
                <a:cs typeface="+mn-ea"/>
                <a:sym typeface="+mn-lt"/>
              </a:rPr>
              <a:t>4</a:t>
            </a:r>
            <a:endParaRPr lang="zh-CN" altLang="en-US" sz="3200" dirty="0">
              <a:solidFill>
                <a:srgbClr val="9A793F"/>
              </a:solidFill>
              <a:cs typeface="+mn-ea"/>
              <a:sym typeface="+mn-lt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715808" y="5141739"/>
            <a:ext cx="3818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spc="300" dirty="0">
                <a:solidFill>
                  <a:schemeClr val="accent1"/>
                </a:solidFill>
                <a:cs typeface="+mn-ea"/>
                <a:sym typeface="+mn-lt"/>
              </a:rPr>
              <a:t>/</a:t>
            </a:r>
            <a:endParaRPr lang="zh-CN" altLang="en-US" sz="3200" spc="300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188223" y="2501658"/>
            <a:ext cx="42422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b="1" spc="3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Evaluation &amp; Model</a:t>
            </a:r>
            <a:endParaRPr lang="zh-CN" altLang="en-US" sz="3200" b="1" spc="3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6345675" y="2511196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>
                <a:solidFill>
                  <a:srgbClr val="9A793F"/>
                </a:solidFill>
                <a:cs typeface="+mn-ea"/>
                <a:sym typeface="+mn-lt"/>
              </a:rPr>
              <a:t>2</a:t>
            </a:r>
            <a:endParaRPr lang="zh-CN" altLang="en-US" sz="3200" dirty="0">
              <a:solidFill>
                <a:srgbClr val="9A793F"/>
              </a:solidFill>
              <a:cs typeface="+mn-ea"/>
              <a:sym typeface="+mn-lt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715808" y="2541974"/>
            <a:ext cx="3818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spc="300" dirty="0">
                <a:solidFill>
                  <a:schemeClr val="accent1"/>
                </a:solidFill>
                <a:cs typeface="+mn-ea"/>
                <a:sym typeface="+mn-lt"/>
              </a:rPr>
              <a:t>/</a:t>
            </a:r>
            <a:endParaRPr lang="zh-CN" altLang="en-US" sz="3200" spc="300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7637964" y="3802344"/>
            <a:ext cx="27937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b="1" spc="3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  Experiment</a:t>
            </a:r>
            <a:endParaRPr lang="zh-CN" altLang="en-US" sz="3200" b="1" spc="3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6345675" y="3811078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>
                <a:solidFill>
                  <a:srgbClr val="9A793F"/>
                </a:solidFill>
                <a:cs typeface="+mn-ea"/>
                <a:sym typeface="+mn-lt"/>
              </a:rPr>
              <a:t>3</a:t>
            </a:r>
            <a:endParaRPr lang="zh-CN" altLang="en-US" sz="3200" dirty="0">
              <a:solidFill>
                <a:srgbClr val="9A793F"/>
              </a:solidFill>
              <a:cs typeface="+mn-ea"/>
              <a:sym typeface="+mn-lt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6715808" y="3841856"/>
            <a:ext cx="3818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spc="300" dirty="0">
                <a:solidFill>
                  <a:schemeClr val="accent1"/>
                </a:solidFill>
                <a:cs typeface="+mn-ea"/>
                <a:sym typeface="+mn-lt"/>
              </a:rPr>
              <a:t>/</a:t>
            </a:r>
            <a:endParaRPr lang="zh-CN" altLang="en-US" sz="3200" spc="300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1737276" y="2705725"/>
            <a:ext cx="3937660" cy="1446550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algn="dist">
              <a:defRPr/>
            </a:pPr>
            <a:r>
              <a:rPr lang="en-US" altLang="zh-CN" sz="8800" b="1" spc="-300" dirty="0">
                <a:solidFill>
                  <a:schemeClr val="bg2">
                    <a:lumMod val="25000"/>
                  </a:schemeClr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cs typeface="+mn-ea"/>
                <a:sym typeface="+mn-lt"/>
              </a:rPr>
              <a:t>Content</a:t>
            </a:r>
            <a:endParaRPr lang="zh-CN" altLang="en-US" sz="8800" b="1" spc="-300" dirty="0">
              <a:solidFill>
                <a:schemeClr val="bg2">
                  <a:lumMod val="25000"/>
                </a:schemeClr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cs typeface="+mn-ea"/>
              <a:sym typeface="+mn-lt"/>
            </a:endParaRPr>
          </a:p>
        </p:txBody>
      </p:sp>
      <p:pic>
        <p:nvPicPr>
          <p:cNvPr id="21" name="图形 20">
            <a:extLst>
              <a:ext uri="{FF2B5EF4-FFF2-40B4-BE49-F238E27FC236}">
                <a16:creationId xmlns:a16="http://schemas.microsoft.com/office/drawing/2014/main" id="{73AACA90-77FC-4AF7-9F11-ECCF0C5777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205205" y="-167690"/>
            <a:ext cx="2162175" cy="4286250"/>
          </a:xfrm>
          <a:prstGeom prst="rect">
            <a:avLst/>
          </a:prstGeom>
        </p:spPr>
      </p:pic>
      <p:pic>
        <p:nvPicPr>
          <p:cNvPr id="22" name="图形 21">
            <a:extLst>
              <a:ext uri="{FF2B5EF4-FFF2-40B4-BE49-F238E27FC236}">
                <a16:creationId xmlns:a16="http://schemas.microsoft.com/office/drawing/2014/main" id="{53F883E6-4CA4-4DB8-BC79-2605F928CD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544601" y="-402372"/>
            <a:ext cx="2032770" cy="4454794"/>
          </a:xfrm>
          <a:prstGeom prst="rect">
            <a:avLst/>
          </a:prstGeom>
        </p:spPr>
      </p:pic>
      <p:pic>
        <p:nvPicPr>
          <p:cNvPr id="26" name="图形 25">
            <a:extLst>
              <a:ext uri="{FF2B5EF4-FFF2-40B4-BE49-F238E27FC236}">
                <a16:creationId xmlns:a16="http://schemas.microsoft.com/office/drawing/2014/main" id="{685618C5-B172-4DDE-87D4-D8726E452B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-144325" y="3901136"/>
            <a:ext cx="2162175" cy="4286250"/>
          </a:xfrm>
          <a:prstGeom prst="rect">
            <a:avLst/>
          </a:prstGeom>
        </p:spPr>
      </p:pic>
      <p:sp>
        <p:nvSpPr>
          <p:cNvPr id="20" name="TextBox 4">
            <a:extLst>
              <a:ext uri="{FF2B5EF4-FFF2-40B4-BE49-F238E27FC236}">
                <a16:creationId xmlns:a16="http://schemas.microsoft.com/office/drawing/2014/main" id="{EB684C7E-20A7-9694-F2D4-694B922B40F4}"/>
              </a:ext>
            </a:extLst>
          </p:cNvPr>
          <p:cNvSpPr txBox="1"/>
          <p:nvPr/>
        </p:nvSpPr>
        <p:spPr>
          <a:xfrm>
            <a:off x="0" y="4"/>
            <a:ext cx="453650" cy="12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00" dirty="0">
                <a:solidFill>
                  <a:schemeClr val="tx1">
                    <a:alpha val="0"/>
                  </a:schemeClr>
                </a:solidFill>
                <a:cs typeface="+mn-ea"/>
                <a:sym typeface="+mn-lt"/>
              </a:rPr>
              <a:t>行业</a:t>
            </a:r>
            <a:r>
              <a:rPr lang="en-US" altLang="zh-CN" sz="100" dirty="0">
                <a:solidFill>
                  <a:schemeClr val="tx1">
                    <a:alpha val="0"/>
                  </a:schemeClr>
                </a:solidFill>
                <a:cs typeface="+mn-ea"/>
                <a:sym typeface="+mn-lt"/>
              </a:rPr>
              <a:t>PPT</a:t>
            </a:r>
            <a:r>
              <a:rPr lang="zh-CN" altLang="en-US" sz="100" dirty="0">
                <a:solidFill>
                  <a:schemeClr val="tx1">
                    <a:alpha val="0"/>
                  </a:schemeClr>
                </a:solidFill>
                <a:cs typeface="+mn-ea"/>
                <a:sym typeface="+mn-lt"/>
              </a:rPr>
              <a:t>模板</a:t>
            </a:r>
            <a:r>
              <a:rPr lang="en-US" altLang="zh-CN" sz="100" dirty="0">
                <a:solidFill>
                  <a:schemeClr val="tx1">
                    <a:alpha val="0"/>
                  </a:schemeClr>
                </a:solidFill>
                <a:cs typeface="+mn-ea"/>
                <a:sym typeface="+mn-lt"/>
              </a:rPr>
              <a:t>http://www.1ppt.com/hangye/</a:t>
            </a:r>
          </a:p>
        </p:txBody>
      </p:sp>
    </p:spTree>
    <p:extLst>
      <p:ext uri="{BB962C8B-B14F-4D97-AF65-F5344CB8AC3E}">
        <p14:creationId xmlns:p14="http://schemas.microsoft.com/office/powerpoint/2010/main" val="29926790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"/>
          <p:cNvSpPr/>
          <p:nvPr/>
        </p:nvSpPr>
        <p:spPr>
          <a:xfrm>
            <a:off x="4265612" y="6477000"/>
            <a:ext cx="3581400" cy="381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7" name="Rectangle 51"/>
          <p:cNvSpPr/>
          <p:nvPr/>
        </p:nvSpPr>
        <p:spPr>
          <a:xfrm>
            <a:off x="8844796" y="1777406"/>
            <a:ext cx="1647237" cy="374072"/>
          </a:xfrm>
          <a:prstGeom prst="rect">
            <a:avLst/>
          </a:prstGeom>
          <a:solidFill>
            <a:srgbClr val="9A793F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cs typeface="+mn-ea"/>
                <a:sym typeface="+mn-lt"/>
              </a:rPr>
              <a:t>Scatter Plot</a:t>
            </a:r>
          </a:p>
        </p:txBody>
      </p:sp>
      <p:sp>
        <p:nvSpPr>
          <p:cNvPr id="12" name="Google Shape;86;p19"/>
          <p:cNvSpPr txBox="1"/>
          <p:nvPr/>
        </p:nvSpPr>
        <p:spPr>
          <a:xfrm>
            <a:off x="335578" y="1296727"/>
            <a:ext cx="3680241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defTabSz="1217930">
              <a:defRPr/>
            </a:pPr>
            <a:r>
              <a:rPr lang="en-US" altLang="zh-CN" sz="3000" b="1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Step 4: Show Result</a:t>
            </a:r>
          </a:p>
          <a:p>
            <a:pPr lvl="0" defTabSz="1217930">
              <a:defRPr/>
            </a:pPr>
            <a:endParaRPr lang="en-US" altLang="zh-CN" sz="2400" b="1" dirty="0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  <a:p>
            <a:pPr lvl="0" defTabSz="1217930">
              <a:defRPr/>
            </a:pPr>
            <a:endParaRPr lang="en-US" altLang="zh-CN" sz="2400" b="1" dirty="0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  <a:p>
            <a:pPr lvl="0" defTabSz="1217930">
              <a:defRPr/>
            </a:pP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D70EA189-1985-4CF9-AB9E-0ED0652083C9}"/>
              </a:ext>
            </a:extLst>
          </p:cNvPr>
          <p:cNvSpPr txBox="1"/>
          <p:nvPr/>
        </p:nvSpPr>
        <p:spPr>
          <a:xfrm>
            <a:off x="797566" y="81576"/>
            <a:ext cx="48208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prstClr val="black">
                    <a:lumMod val="65000"/>
                    <a:lumOff val="35000"/>
                  </a:prstClr>
                </a:solidFill>
                <a:cs typeface="+mn-ea"/>
                <a:sym typeface="+mn-lt"/>
              </a:rPr>
              <a:t>2 Gaussian Mixture Model</a:t>
            </a:r>
          </a:p>
        </p:txBody>
      </p:sp>
      <p:pic>
        <p:nvPicPr>
          <p:cNvPr id="20" name="图形 19">
            <a:extLst>
              <a:ext uri="{FF2B5EF4-FFF2-40B4-BE49-F238E27FC236}">
                <a16:creationId xmlns:a16="http://schemas.microsoft.com/office/drawing/2014/main" id="{E06C1E94-88EC-4848-BF0E-EE9530A8F9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825" y="-326123"/>
            <a:ext cx="800100" cy="1400175"/>
          </a:xfrm>
          <a:prstGeom prst="rect">
            <a:avLst/>
          </a:prstGeom>
        </p:spPr>
      </p:pic>
      <p:pic>
        <p:nvPicPr>
          <p:cNvPr id="4" name="图片 3" descr="图表, 散点图&#10;&#10;描述已自动生成">
            <a:extLst>
              <a:ext uri="{FF2B5EF4-FFF2-40B4-BE49-F238E27FC236}">
                <a16:creationId xmlns:a16="http://schemas.microsoft.com/office/drawing/2014/main" id="{BED6DF35-EE8C-A1AA-DC99-B0DA2BD0E9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1392" y="544247"/>
            <a:ext cx="3810112" cy="2840391"/>
          </a:xfrm>
          <a:prstGeom prst="rect">
            <a:avLst/>
          </a:prstGeom>
        </p:spPr>
      </p:pic>
      <p:pic>
        <p:nvPicPr>
          <p:cNvPr id="9" name="图片 8" descr="图表&#10;&#10;描述已自动生成">
            <a:extLst>
              <a:ext uri="{FF2B5EF4-FFF2-40B4-BE49-F238E27FC236}">
                <a16:creationId xmlns:a16="http://schemas.microsoft.com/office/drawing/2014/main" id="{E8D9AFE3-528F-9C2E-7902-7F1CC1C5DE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1976" y="3521482"/>
            <a:ext cx="6402866" cy="3231558"/>
          </a:xfrm>
          <a:prstGeom prst="rect">
            <a:avLst/>
          </a:prstGeom>
        </p:spPr>
      </p:pic>
      <p:sp>
        <p:nvSpPr>
          <p:cNvPr id="13" name="Rectangle 51">
            <a:extLst>
              <a:ext uri="{FF2B5EF4-FFF2-40B4-BE49-F238E27FC236}">
                <a16:creationId xmlns:a16="http://schemas.microsoft.com/office/drawing/2014/main" id="{7F5DA277-CFD5-AB0D-098C-6895A1FDE307}"/>
              </a:ext>
            </a:extLst>
          </p:cNvPr>
          <p:cNvSpPr/>
          <p:nvPr/>
        </p:nvSpPr>
        <p:spPr>
          <a:xfrm>
            <a:off x="8939064" y="4751478"/>
            <a:ext cx="1647237" cy="771566"/>
          </a:xfrm>
          <a:prstGeom prst="rect">
            <a:avLst/>
          </a:prstGeom>
          <a:solidFill>
            <a:srgbClr val="9A793F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cs typeface="+mn-ea"/>
                <a:sym typeface="+mn-lt"/>
              </a:rPr>
              <a:t>Histogram &amp; Pie Chart</a:t>
            </a:r>
          </a:p>
        </p:txBody>
      </p:sp>
    </p:spTree>
    <p:extLst>
      <p:ext uri="{BB962C8B-B14F-4D97-AF65-F5344CB8AC3E}">
        <p14:creationId xmlns:p14="http://schemas.microsoft.com/office/powerpoint/2010/main" val="5713713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形 21">
            <a:extLst>
              <a:ext uri="{FF2B5EF4-FFF2-40B4-BE49-F238E27FC236}">
                <a16:creationId xmlns:a16="http://schemas.microsoft.com/office/drawing/2014/main" id="{FB8D44B7-8527-434C-AA8E-671A8668C4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825" y="-326123"/>
            <a:ext cx="800100" cy="1400175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EDB39375-B95B-DFBE-664B-B352A0D726D4}"/>
              </a:ext>
            </a:extLst>
          </p:cNvPr>
          <p:cNvSpPr txBox="1"/>
          <p:nvPr/>
        </p:nvSpPr>
        <p:spPr>
          <a:xfrm>
            <a:off x="797566" y="81576"/>
            <a:ext cx="48208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prstClr val="black">
                    <a:lumMod val="65000"/>
                    <a:lumOff val="35000"/>
                  </a:prstClr>
                </a:solidFill>
                <a:cs typeface="+mn-ea"/>
                <a:sym typeface="+mn-lt"/>
              </a:rPr>
              <a:t>2 Gaussian Mixture Model</a:t>
            </a:r>
          </a:p>
        </p:txBody>
      </p:sp>
      <p:pic>
        <p:nvPicPr>
          <p:cNvPr id="16" name="图片 15" descr="图片包含 图示&#10;&#10;描述已自动生成">
            <a:extLst>
              <a:ext uri="{FF2B5EF4-FFF2-40B4-BE49-F238E27FC236}">
                <a16:creationId xmlns:a16="http://schemas.microsoft.com/office/drawing/2014/main" id="{86CACB36-A4A6-C4E9-0E98-F0772AF6BE3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7069" y="666351"/>
            <a:ext cx="6259790" cy="6015267"/>
          </a:xfrm>
          <a:prstGeom prst="rect">
            <a:avLst/>
          </a:prstGeom>
        </p:spPr>
      </p:pic>
      <p:sp>
        <p:nvSpPr>
          <p:cNvPr id="17" name="Rectangle 51">
            <a:extLst>
              <a:ext uri="{FF2B5EF4-FFF2-40B4-BE49-F238E27FC236}">
                <a16:creationId xmlns:a16="http://schemas.microsoft.com/office/drawing/2014/main" id="{7C18CAAD-E8D4-53B0-2989-FB76C1ACF958}"/>
              </a:ext>
            </a:extLst>
          </p:cNvPr>
          <p:cNvSpPr/>
          <p:nvPr/>
        </p:nvSpPr>
        <p:spPr>
          <a:xfrm>
            <a:off x="8345176" y="3486948"/>
            <a:ext cx="1251311" cy="374072"/>
          </a:xfrm>
          <a:prstGeom prst="rect">
            <a:avLst/>
          </a:prstGeom>
          <a:solidFill>
            <a:srgbClr val="9A793F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 err="1">
                <a:cs typeface="+mn-ea"/>
                <a:sym typeface="+mn-lt"/>
              </a:rPr>
              <a:t>Pairplot</a:t>
            </a:r>
            <a:endParaRPr lang="en-US" sz="2400" b="1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550740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9"/>
          <p:cNvGrpSpPr/>
          <p:nvPr/>
        </p:nvGrpSpPr>
        <p:grpSpPr>
          <a:xfrm>
            <a:off x="1204805" y="1941770"/>
            <a:ext cx="9873673" cy="2265419"/>
            <a:chOff x="1912606" y="3369688"/>
            <a:chExt cx="15797877" cy="3624671"/>
          </a:xfrm>
        </p:grpSpPr>
        <p:sp>
          <p:nvSpPr>
            <p:cNvPr id="3" name="Notched Right Arrow 30"/>
            <p:cNvSpPr/>
            <p:nvPr/>
          </p:nvSpPr>
          <p:spPr>
            <a:xfrm>
              <a:off x="1912606" y="3369688"/>
              <a:ext cx="15797877" cy="3624671"/>
            </a:xfrm>
            <a:prstGeom prst="notchedRightArrow">
              <a:avLst/>
            </a:prstGeom>
            <a:solidFill>
              <a:schemeClr val="bg1">
                <a:lumMod val="85000"/>
                <a:alpha val="50000"/>
              </a:schemeClr>
            </a:solidFill>
          </p:spPr>
          <p:style>
            <a:lnRef idx="0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" name="Oval 31"/>
            <p:cNvSpPr/>
            <p:nvPr/>
          </p:nvSpPr>
          <p:spPr>
            <a:xfrm>
              <a:off x="3040630" y="4278978"/>
              <a:ext cx="1806092" cy="1806092"/>
            </a:xfrm>
            <a:prstGeom prst="ellipse">
              <a:avLst/>
            </a:prstGeom>
            <a:solidFill>
              <a:srgbClr val="9A793F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rgbClr r="0" g="0" b="0"/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6" name="Oval 33"/>
            <p:cNvSpPr/>
            <p:nvPr/>
          </p:nvSpPr>
          <p:spPr>
            <a:xfrm>
              <a:off x="8312911" y="4278978"/>
              <a:ext cx="1806092" cy="1806092"/>
            </a:xfrm>
            <a:prstGeom prst="ellipse">
              <a:avLst/>
            </a:prstGeom>
            <a:solidFill>
              <a:srgbClr val="9A793F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" name="Oval 35"/>
            <p:cNvSpPr/>
            <p:nvPr/>
          </p:nvSpPr>
          <p:spPr>
            <a:xfrm>
              <a:off x="13585192" y="4278978"/>
              <a:ext cx="1806092" cy="1806092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29" name="Rectangle 29"/>
          <p:cNvSpPr/>
          <p:nvPr/>
        </p:nvSpPr>
        <p:spPr>
          <a:xfrm>
            <a:off x="1058464" y="4296018"/>
            <a:ext cx="2536729" cy="7185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ts val="2000"/>
              </a:lnSpc>
              <a:defRPr/>
            </a:pPr>
            <a:r>
              <a:rPr lang="en-US" altLang="zh-CN" sz="2400" b="1" dirty="0" err="1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random_state</a:t>
            </a:r>
            <a:r>
              <a:rPr lang="en-US" altLang="zh-CN" sz="2400" b="1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=42 </a:t>
            </a:r>
          </a:p>
          <a:p>
            <a:pPr lvl="0">
              <a:lnSpc>
                <a:spcPts val="3000"/>
              </a:lnSpc>
              <a:defRPr/>
            </a:pPr>
            <a:r>
              <a:rPr lang="en-US" altLang="zh-CN" sz="2400" b="1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damp=0.9</a:t>
            </a:r>
          </a:p>
        </p:txBody>
      </p:sp>
      <p:sp>
        <p:nvSpPr>
          <p:cNvPr id="30" name="Rectangle 30"/>
          <p:cNvSpPr/>
          <p:nvPr/>
        </p:nvSpPr>
        <p:spPr>
          <a:xfrm>
            <a:off x="1199313" y="3774793"/>
            <a:ext cx="3269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Determine Parameter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46" name="图形 45">
            <a:extLst>
              <a:ext uri="{FF2B5EF4-FFF2-40B4-BE49-F238E27FC236}">
                <a16:creationId xmlns:a16="http://schemas.microsoft.com/office/drawing/2014/main" id="{90F8774D-7478-417E-9901-2C1559730E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825" y="-326123"/>
            <a:ext cx="800100" cy="1400175"/>
          </a:xfrm>
          <a:prstGeom prst="rect">
            <a:avLst/>
          </a:prstGeom>
        </p:spPr>
      </p:pic>
      <p:sp>
        <p:nvSpPr>
          <p:cNvPr id="39" name="文本框 38">
            <a:extLst>
              <a:ext uri="{FF2B5EF4-FFF2-40B4-BE49-F238E27FC236}">
                <a16:creationId xmlns:a16="http://schemas.microsoft.com/office/drawing/2014/main" id="{0B3042A3-475A-66C2-3DC1-A86E90D46641}"/>
              </a:ext>
            </a:extLst>
          </p:cNvPr>
          <p:cNvSpPr txBox="1"/>
          <p:nvPr/>
        </p:nvSpPr>
        <p:spPr>
          <a:xfrm>
            <a:off x="861227" y="81576"/>
            <a:ext cx="51036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prstClr val="black">
                    <a:lumMod val="65000"/>
                    <a:lumOff val="35000"/>
                  </a:prstClr>
                </a:solidFill>
                <a:cs typeface="+mn-ea"/>
                <a:sym typeface="+mn-lt"/>
              </a:rPr>
              <a:t>3 Affinity Propagation Model</a:t>
            </a: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7951F21F-513E-A8DC-EC08-B8C7DF0283B1}"/>
              </a:ext>
            </a:extLst>
          </p:cNvPr>
          <p:cNvSpPr/>
          <p:nvPr/>
        </p:nvSpPr>
        <p:spPr>
          <a:xfrm>
            <a:off x="2343180" y="2843646"/>
            <a:ext cx="262085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24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1</a:t>
            </a:r>
            <a:endParaRPr lang="zh-CN" altLang="en-US" sz="24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5969BC08-BAF3-E82A-5432-9015FA8F7B7E}"/>
              </a:ext>
            </a:extLst>
          </p:cNvPr>
          <p:cNvSpPr/>
          <p:nvPr/>
        </p:nvSpPr>
        <p:spPr>
          <a:xfrm>
            <a:off x="5638356" y="2843645"/>
            <a:ext cx="262085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2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2</a:t>
            </a:r>
            <a:endParaRPr lang="zh-CN" altLang="en-US" sz="24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BE41E1E9-ED37-47F8-B94B-C6ECAD64CB9E}"/>
              </a:ext>
            </a:extLst>
          </p:cNvPr>
          <p:cNvSpPr/>
          <p:nvPr/>
        </p:nvSpPr>
        <p:spPr>
          <a:xfrm>
            <a:off x="8933531" y="2843645"/>
            <a:ext cx="262085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24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3</a:t>
            </a:r>
            <a:endParaRPr lang="zh-CN" altLang="en-US" sz="24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43" name="Rectangle 30">
            <a:extLst>
              <a:ext uri="{FF2B5EF4-FFF2-40B4-BE49-F238E27FC236}">
                <a16:creationId xmlns:a16="http://schemas.microsoft.com/office/drawing/2014/main" id="{BE032906-0C8E-82A0-794A-31779696B333}"/>
              </a:ext>
            </a:extLst>
          </p:cNvPr>
          <p:cNvSpPr/>
          <p:nvPr/>
        </p:nvSpPr>
        <p:spPr>
          <a:xfrm>
            <a:off x="4671412" y="3800468"/>
            <a:ext cx="206824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Find </a:t>
            </a:r>
            <a:r>
              <a:rPr lang="en-US" altLang="zh-CN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AP_Label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44" name="Rectangle 29">
            <a:extLst>
              <a:ext uri="{FF2B5EF4-FFF2-40B4-BE49-F238E27FC236}">
                <a16:creationId xmlns:a16="http://schemas.microsoft.com/office/drawing/2014/main" id="{7201BC30-FCAB-AC72-E413-0847A59797EF}"/>
              </a:ext>
            </a:extLst>
          </p:cNvPr>
          <p:cNvSpPr/>
          <p:nvPr/>
        </p:nvSpPr>
        <p:spPr>
          <a:xfrm>
            <a:off x="4696475" y="4472348"/>
            <a:ext cx="2536729" cy="3659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ts val="2000"/>
              </a:lnSpc>
              <a:defRPr/>
            </a:pPr>
            <a:r>
              <a:rPr lang="en-US" altLang="zh-CN" sz="2400" b="1" dirty="0" err="1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AP.label</a:t>
            </a:r>
            <a:r>
              <a:rPr lang="en-US" altLang="zh-CN" sz="2400" b="1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=224</a:t>
            </a:r>
          </a:p>
        </p:txBody>
      </p:sp>
      <p:sp>
        <p:nvSpPr>
          <p:cNvPr id="47" name="Rectangle 30">
            <a:extLst>
              <a:ext uri="{FF2B5EF4-FFF2-40B4-BE49-F238E27FC236}">
                <a16:creationId xmlns:a16="http://schemas.microsoft.com/office/drawing/2014/main" id="{3FB6A8DC-8833-6D10-FCD8-985BF6F6E92A}"/>
              </a:ext>
            </a:extLst>
          </p:cNvPr>
          <p:cNvSpPr/>
          <p:nvPr/>
        </p:nvSpPr>
        <p:spPr>
          <a:xfrm>
            <a:off x="7148152" y="3835570"/>
            <a:ext cx="383284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Compute Evaluation Metrics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8" name="表格 47">
                <a:extLst>
                  <a:ext uri="{FF2B5EF4-FFF2-40B4-BE49-F238E27FC236}">
                    <a16:creationId xmlns:a16="http://schemas.microsoft.com/office/drawing/2014/main" id="{A46FEC58-CEF1-760E-065A-49991924C63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9324944"/>
                  </p:ext>
                </p:extLst>
              </p:nvPr>
            </p:nvGraphicFramePr>
            <p:xfrm>
              <a:off x="6561636" y="4507450"/>
              <a:ext cx="5267960" cy="1963357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2633980">
                      <a:extLst>
                        <a:ext uri="{9D8B030D-6E8A-4147-A177-3AD203B41FA5}">
                          <a16:colId xmlns:a16="http://schemas.microsoft.com/office/drawing/2014/main" val="153986414"/>
                        </a:ext>
                      </a:extLst>
                    </a:gridCol>
                    <a:gridCol w="2633980">
                      <a:extLst>
                        <a:ext uri="{9D8B030D-6E8A-4147-A177-3AD203B41FA5}">
                          <a16:colId xmlns:a16="http://schemas.microsoft.com/office/drawing/2014/main" val="2939674007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2400" kern="100" dirty="0">
                              <a:solidFill>
                                <a:schemeClr val="bg1"/>
                              </a:solidFill>
                              <a:effectLst/>
                            </a:rPr>
                            <a:t>Evaluation Metrics</a:t>
                          </a:r>
                          <a:endParaRPr lang="zh-CN" sz="2400" kern="100" dirty="0">
                            <a:solidFill>
                              <a:schemeClr val="bg1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solidFill>
                          <a:schemeClr val="accent6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2400" kern="100">
                              <a:solidFill>
                                <a:schemeClr val="bg1"/>
                              </a:solidFill>
                              <a:effectLst/>
                            </a:rPr>
                            <a:t>Score</a:t>
                          </a:r>
                          <a:endParaRPr lang="zh-CN" sz="2400" kern="100">
                            <a:solidFill>
                              <a:schemeClr val="bg1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solidFill>
                          <a:schemeClr val="accent6">
                            <a:lumMod val="7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93999551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kern="100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oMath>
                            </m:oMathPara>
                          </a14:m>
                          <a:endParaRPr lang="zh-CN" sz="2400" kern="100" dirty="0">
                            <a:solidFill>
                              <a:schemeClr val="bg1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solidFill>
                          <a:schemeClr val="accent6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2400" kern="100" dirty="0">
                              <a:solidFill>
                                <a:schemeClr val="bg1"/>
                              </a:solidFill>
                              <a:effectLst/>
                            </a:rPr>
                            <a:t>0.142</a:t>
                          </a:r>
                          <a:endParaRPr lang="zh-CN" sz="2400" kern="100" dirty="0">
                            <a:solidFill>
                              <a:schemeClr val="bg1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solidFill>
                          <a:schemeClr val="accent6">
                            <a:lumMod val="7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71601371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kern="100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𝐶𝐻𝐼</m:t>
                                </m:r>
                              </m:oMath>
                            </m:oMathPara>
                          </a14:m>
                          <a:endParaRPr lang="zh-CN" sz="2400" kern="100">
                            <a:solidFill>
                              <a:schemeClr val="bg1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solidFill>
                          <a:schemeClr val="accent6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2400" kern="100">
                              <a:solidFill>
                                <a:schemeClr val="bg1"/>
                              </a:solidFill>
                              <a:effectLst/>
                            </a:rPr>
                            <a:t>330.338</a:t>
                          </a:r>
                          <a:endParaRPr lang="zh-CN" sz="2400" kern="100">
                            <a:solidFill>
                              <a:schemeClr val="bg1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solidFill>
                          <a:schemeClr val="accent6">
                            <a:lumMod val="7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34019072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kern="100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𝐷𝐵𝐼</m:t>
                                </m:r>
                              </m:oMath>
                            </m:oMathPara>
                          </a14:m>
                          <a:endParaRPr lang="zh-CN" sz="2400" kern="100">
                            <a:solidFill>
                              <a:schemeClr val="bg1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solidFill>
                          <a:schemeClr val="accent6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2400" kern="100" dirty="0">
                              <a:solidFill>
                                <a:schemeClr val="bg1"/>
                              </a:solidFill>
                              <a:effectLst/>
                            </a:rPr>
                            <a:t>1.508</a:t>
                          </a:r>
                          <a:endParaRPr lang="zh-CN" sz="2400" kern="100" dirty="0">
                            <a:solidFill>
                              <a:schemeClr val="bg1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solidFill>
                          <a:schemeClr val="accent6">
                            <a:lumMod val="7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8290560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8" name="表格 47">
                <a:extLst>
                  <a:ext uri="{FF2B5EF4-FFF2-40B4-BE49-F238E27FC236}">
                    <a16:creationId xmlns:a16="http://schemas.microsoft.com/office/drawing/2014/main" id="{A46FEC58-CEF1-760E-065A-49991924C63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9324944"/>
                  </p:ext>
                </p:extLst>
              </p:nvPr>
            </p:nvGraphicFramePr>
            <p:xfrm>
              <a:off x="6561636" y="4507450"/>
              <a:ext cx="5267960" cy="1963357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2633980">
                      <a:extLst>
                        <a:ext uri="{9D8B030D-6E8A-4147-A177-3AD203B41FA5}">
                          <a16:colId xmlns:a16="http://schemas.microsoft.com/office/drawing/2014/main" val="153986414"/>
                        </a:ext>
                      </a:extLst>
                    </a:gridCol>
                    <a:gridCol w="2633980">
                      <a:extLst>
                        <a:ext uri="{9D8B030D-6E8A-4147-A177-3AD203B41FA5}">
                          <a16:colId xmlns:a16="http://schemas.microsoft.com/office/drawing/2014/main" val="2939674007"/>
                        </a:ext>
                      </a:extLst>
                    </a:gridCol>
                  </a:tblGrid>
                  <a:tr h="396685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2400" kern="100" dirty="0">
                              <a:solidFill>
                                <a:schemeClr val="bg1"/>
                              </a:solidFill>
                              <a:effectLst/>
                            </a:rPr>
                            <a:t>Evaluation Metrics</a:t>
                          </a:r>
                          <a:endParaRPr lang="zh-CN" sz="2400" kern="100" dirty="0">
                            <a:solidFill>
                              <a:schemeClr val="bg1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solidFill>
                          <a:schemeClr val="accent6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2400" kern="100">
                              <a:solidFill>
                                <a:schemeClr val="bg1"/>
                              </a:solidFill>
                              <a:effectLst/>
                            </a:rPr>
                            <a:t>Score</a:t>
                          </a:r>
                          <a:endParaRPr lang="zh-CN" sz="2400" kern="100">
                            <a:solidFill>
                              <a:schemeClr val="bg1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solidFill>
                          <a:schemeClr val="accent6">
                            <a:lumMod val="7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93999551"/>
                      </a:ext>
                    </a:extLst>
                  </a:tr>
                  <a:tr h="522224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>
                        <a:blipFill>
                          <a:blip r:embed="rId4"/>
                          <a:stretch>
                            <a:fillRect l="-231" t="-87209" r="-100693" b="-2104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2400" kern="100" dirty="0">
                              <a:solidFill>
                                <a:schemeClr val="bg1"/>
                              </a:solidFill>
                              <a:effectLst/>
                            </a:rPr>
                            <a:t>0.142</a:t>
                          </a:r>
                          <a:endParaRPr lang="zh-CN" sz="2400" kern="100" dirty="0">
                            <a:solidFill>
                              <a:schemeClr val="bg1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solidFill>
                          <a:schemeClr val="accent6">
                            <a:lumMod val="7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71601371"/>
                      </a:ext>
                    </a:extLst>
                  </a:tr>
                  <a:tr h="522224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>
                        <a:blipFill>
                          <a:blip r:embed="rId4"/>
                          <a:stretch>
                            <a:fillRect l="-231" t="-187209" r="-100693" b="-1104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2400" kern="100">
                              <a:solidFill>
                                <a:schemeClr val="bg1"/>
                              </a:solidFill>
                              <a:effectLst/>
                            </a:rPr>
                            <a:t>330.338</a:t>
                          </a:r>
                          <a:endParaRPr lang="zh-CN" sz="2400" kern="100">
                            <a:solidFill>
                              <a:schemeClr val="bg1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solidFill>
                          <a:schemeClr val="accent6">
                            <a:lumMod val="7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34019072"/>
                      </a:ext>
                    </a:extLst>
                  </a:tr>
                  <a:tr h="522224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>
                        <a:blipFill>
                          <a:blip r:embed="rId4"/>
                          <a:stretch>
                            <a:fillRect l="-231" t="-287209" r="-100693" b="-104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2400" kern="100" dirty="0">
                              <a:solidFill>
                                <a:schemeClr val="bg1"/>
                              </a:solidFill>
                              <a:effectLst/>
                            </a:rPr>
                            <a:t>1.508</a:t>
                          </a:r>
                          <a:endParaRPr lang="zh-CN" sz="2400" kern="100" dirty="0">
                            <a:solidFill>
                              <a:schemeClr val="bg1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solidFill>
                          <a:schemeClr val="accent6">
                            <a:lumMod val="7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82905609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344933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  <p:bldP spid="43" grpId="0"/>
      <p:bldP spid="44" grpId="0"/>
      <p:bldP spid="4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文本框 57">
            <a:extLst>
              <a:ext uri="{FF2B5EF4-FFF2-40B4-BE49-F238E27FC236}">
                <a16:creationId xmlns:a16="http://schemas.microsoft.com/office/drawing/2014/main" id="{B906E54F-EEA0-479B-94FF-0A55BAA87C9A}"/>
              </a:ext>
            </a:extLst>
          </p:cNvPr>
          <p:cNvSpPr txBox="1"/>
          <p:nvPr/>
        </p:nvSpPr>
        <p:spPr>
          <a:xfrm>
            <a:off x="1748971" y="2482762"/>
            <a:ext cx="386198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9600" spc="300" noProof="0" dirty="0">
                <a:solidFill>
                  <a:prstClr val="black">
                    <a:lumMod val="65000"/>
                    <a:lumOff val="35000"/>
                  </a:prstClr>
                </a:solidFill>
                <a:cs typeface="+mn-ea"/>
                <a:sym typeface="+mn-lt"/>
              </a:rPr>
              <a:t>4</a:t>
            </a:r>
            <a:endParaRPr kumimoji="0" lang="zh-CN" altLang="en-US" sz="9600" b="0" i="0" u="none" strike="noStrike" kern="1200" cap="none" spc="30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04" name="矩形 103">
            <a:extLst>
              <a:ext uri="{FF2B5EF4-FFF2-40B4-BE49-F238E27FC236}">
                <a16:creationId xmlns:a16="http://schemas.microsoft.com/office/drawing/2014/main" id="{F4972CC0-9D33-4BA6-9DCC-A90962D7021F}"/>
              </a:ext>
            </a:extLst>
          </p:cNvPr>
          <p:cNvSpPr/>
          <p:nvPr/>
        </p:nvSpPr>
        <p:spPr>
          <a:xfrm>
            <a:off x="5036064" y="2636999"/>
            <a:ext cx="576722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4800" b="1" dirty="0">
                <a:solidFill>
                  <a:prstClr val="black">
                    <a:lumMod val="65000"/>
                    <a:lumOff val="35000"/>
                  </a:prstClr>
                </a:solidFill>
                <a:cs typeface="+mn-ea"/>
                <a:sym typeface="+mn-lt"/>
              </a:rPr>
              <a:t>Analysis &amp; Conclusion</a:t>
            </a:r>
          </a:p>
        </p:txBody>
      </p:sp>
      <p:sp>
        <p:nvSpPr>
          <p:cNvPr id="105" name="矩形 104">
            <a:extLst>
              <a:ext uri="{FF2B5EF4-FFF2-40B4-BE49-F238E27FC236}">
                <a16:creationId xmlns:a16="http://schemas.microsoft.com/office/drawing/2014/main" id="{A7631A7D-932C-48D9-AB8B-2F2C4F1A817A}"/>
              </a:ext>
            </a:extLst>
          </p:cNvPr>
          <p:cNvSpPr/>
          <p:nvPr/>
        </p:nvSpPr>
        <p:spPr>
          <a:xfrm>
            <a:off x="5199172" y="3622233"/>
            <a:ext cx="5029218" cy="11430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eaLnBrk="0" hangingPunct="0">
              <a:lnSpc>
                <a:spcPct val="150000"/>
              </a:lnSpc>
              <a:defRPr/>
            </a:pPr>
            <a:r>
              <a:rPr lang="en-US" altLang="zh-CN" sz="2400" b="1" dirty="0">
                <a:solidFill>
                  <a:prstClr val="black">
                    <a:lumMod val="65000"/>
                    <a:lumOff val="35000"/>
                  </a:prstClr>
                </a:solidFill>
                <a:cs typeface="+mn-ea"/>
                <a:sym typeface="+mn-lt"/>
              </a:rPr>
              <a:t>1 Analysis</a:t>
            </a:r>
          </a:p>
          <a:p>
            <a:pPr lvl="0" algn="ctr" eaLnBrk="0" hangingPunct="0">
              <a:lnSpc>
                <a:spcPct val="150000"/>
              </a:lnSpc>
              <a:defRPr/>
            </a:pPr>
            <a:r>
              <a:rPr lang="en-US" altLang="zh-CN" sz="2400" b="1" dirty="0">
                <a:solidFill>
                  <a:prstClr val="black">
                    <a:lumMod val="65000"/>
                    <a:lumOff val="35000"/>
                  </a:prstClr>
                </a:solidFill>
                <a:cs typeface="+mn-ea"/>
                <a:sym typeface="+mn-lt"/>
              </a:rPr>
              <a:t>2 Conclusion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3" name="Freeform 5">
            <a:extLst>
              <a:ext uri="{FF2B5EF4-FFF2-40B4-BE49-F238E27FC236}">
                <a16:creationId xmlns:a16="http://schemas.microsoft.com/office/drawing/2014/main" id="{14685E52-873E-43D1-AA17-4979E7F0C052}"/>
              </a:ext>
            </a:extLst>
          </p:cNvPr>
          <p:cNvSpPr/>
          <p:nvPr/>
        </p:nvSpPr>
        <p:spPr bwMode="auto">
          <a:xfrm flipH="1">
            <a:off x="8264780" y="0"/>
            <a:ext cx="3927220" cy="2563457"/>
          </a:xfrm>
          <a:custGeom>
            <a:avLst/>
            <a:gdLst>
              <a:gd name="T0" fmla="*/ 0 w 383"/>
              <a:gd name="T1" fmla="*/ 0 h 250"/>
              <a:gd name="T2" fmla="*/ 0 w 383"/>
              <a:gd name="T3" fmla="*/ 250 h 250"/>
              <a:gd name="T4" fmla="*/ 383 w 383"/>
              <a:gd name="T5" fmla="*/ 0 h 250"/>
              <a:gd name="T6" fmla="*/ 0 w 383"/>
              <a:gd name="T7" fmla="*/ 0 h 2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83" h="250">
                <a:moveTo>
                  <a:pt x="0" y="0"/>
                </a:moveTo>
                <a:lnTo>
                  <a:pt x="0" y="250"/>
                </a:lnTo>
                <a:lnTo>
                  <a:pt x="383" y="0"/>
                </a:lnTo>
                <a:lnTo>
                  <a:pt x="0" y="0"/>
                </a:lnTo>
                <a:close/>
              </a:path>
            </a:pathLst>
          </a:custGeom>
          <a:solidFill>
            <a:srgbClr val="BD092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>
              <a:cs typeface="+mn-ea"/>
              <a:sym typeface="+mn-lt"/>
            </a:endParaRPr>
          </a:p>
        </p:txBody>
      </p:sp>
      <p:pic>
        <p:nvPicPr>
          <p:cNvPr id="14" name="图形 13">
            <a:extLst>
              <a:ext uri="{FF2B5EF4-FFF2-40B4-BE49-F238E27FC236}">
                <a16:creationId xmlns:a16="http://schemas.microsoft.com/office/drawing/2014/main" id="{6ED124A2-A311-4182-9EDA-B5BED4C5A2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-144325" y="3901136"/>
            <a:ext cx="2162175" cy="4286250"/>
          </a:xfrm>
          <a:prstGeom prst="rect">
            <a:avLst/>
          </a:prstGeom>
        </p:spPr>
      </p:pic>
      <p:pic>
        <p:nvPicPr>
          <p:cNvPr id="15" name="图形 14">
            <a:extLst>
              <a:ext uri="{FF2B5EF4-FFF2-40B4-BE49-F238E27FC236}">
                <a16:creationId xmlns:a16="http://schemas.microsoft.com/office/drawing/2014/main" id="{D23E8392-A49D-47C5-9100-0673EA039D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205205" y="-167690"/>
            <a:ext cx="2162175" cy="4286250"/>
          </a:xfrm>
          <a:prstGeom prst="rect">
            <a:avLst/>
          </a:prstGeom>
        </p:spPr>
      </p:pic>
      <p:pic>
        <p:nvPicPr>
          <p:cNvPr id="16" name="图形 15">
            <a:extLst>
              <a:ext uri="{FF2B5EF4-FFF2-40B4-BE49-F238E27FC236}">
                <a16:creationId xmlns:a16="http://schemas.microsoft.com/office/drawing/2014/main" id="{6BE41227-2C93-43A8-83D3-195B76641E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544601" y="-402372"/>
            <a:ext cx="2032770" cy="4454794"/>
          </a:xfrm>
          <a:prstGeom prst="rect">
            <a:avLst/>
          </a:prstGeom>
        </p:spPr>
      </p:pic>
      <p:sp>
        <p:nvSpPr>
          <p:cNvPr id="17" name="矩形: 圆角 12">
            <a:extLst>
              <a:ext uri="{FF2B5EF4-FFF2-40B4-BE49-F238E27FC236}">
                <a16:creationId xmlns:a16="http://schemas.microsoft.com/office/drawing/2014/main" id="{2D4369EE-E18D-4FA4-A68A-D4DE9D34FE6D}"/>
              </a:ext>
            </a:extLst>
          </p:cNvPr>
          <p:cNvSpPr/>
          <p:nvPr/>
        </p:nvSpPr>
        <p:spPr>
          <a:xfrm rot="10800000" flipV="1">
            <a:off x="2841646" y="3949635"/>
            <a:ext cx="2096724" cy="237980"/>
          </a:xfrm>
          <a:prstGeom prst="roundRect">
            <a:avLst>
              <a:gd name="adj" fmla="val 50000"/>
            </a:avLst>
          </a:prstGeom>
          <a:solidFill>
            <a:srgbClr val="BD09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2">
                  <a:lumMod val="25000"/>
                </a:scheme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52934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/>
      <p:bldP spid="104" grpId="0"/>
      <p:bldP spid="10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9"/>
          <p:cNvSpPr/>
          <p:nvPr/>
        </p:nvSpPr>
        <p:spPr>
          <a:xfrm>
            <a:off x="285053" y="5250967"/>
            <a:ext cx="4351929" cy="12315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ts val="3000"/>
              </a:lnSpc>
              <a:defRPr/>
            </a:pPr>
            <a:r>
              <a:rPr lang="en-US" altLang="zh-CN" sz="2400" b="1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The clustering results of different models on the same data are significantly different.</a:t>
            </a:r>
            <a:endParaRPr lang="zh-CN" altLang="en-US" sz="2400" b="1" dirty="0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4" name="Rectangle 30"/>
          <p:cNvSpPr/>
          <p:nvPr/>
        </p:nvSpPr>
        <p:spPr>
          <a:xfrm>
            <a:off x="1676876" y="4727747"/>
            <a:ext cx="32838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b="1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1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9023C101-1D92-46CF-8265-61495BD77B9B}"/>
              </a:ext>
            </a:extLst>
          </p:cNvPr>
          <p:cNvSpPr txBox="1"/>
          <p:nvPr/>
        </p:nvSpPr>
        <p:spPr>
          <a:xfrm>
            <a:off x="1009201" y="287761"/>
            <a:ext cx="23411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spc="3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1 Analysis</a:t>
            </a:r>
          </a:p>
        </p:txBody>
      </p:sp>
      <p:pic>
        <p:nvPicPr>
          <p:cNvPr id="34" name="图形 33">
            <a:extLst>
              <a:ext uri="{FF2B5EF4-FFF2-40B4-BE49-F238E27FC236}">
                <a16:creationId xmlns:a16="http://schemas.microsoft.com/office/drawing/2014/main" id="{F38B5AFD-26D2-46E8-B90F-3115CF5105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825" y="-326123"/>
            <a:ext cx="800100" cy="1400175"/>
          </a:xfrm>
          <a:prstGeom prst="rect">
            <a:avLst/>
          </a:prstGeom>
        </p:spPr>
      </p:pic>
      <p:graphicFrame>
        <p:nvGraphicFramePr>
          <p:cNvPr id="27" name="表格 26">
            <a:extLst>
              <a:ext uri="{FF2B5EF4-FFF2-40B4-BE49-F238E27FC236}">
                <a16:creationId xmlns:a16="http://schemas.microsoft.com/office/drawing/2014/main" id="{BEB0F6B2-8789-1CE7-97E8-23C18387A2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3792682"/>
              </p:ext>
            </p:extLst>
          </p:nvPr>
        </p:nvGraphicFramePr>
        <p:xfrm>
          <a:off x="1659898" y="1372735"/>
          <a:ext cx="8458908" cy="326020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663260">
                  <a:extLst>
                    <a:ext uri="{9D8B030D-6E8A-4147-A177-3AD203B41FA5}">
                      <a16:colId xmlns:a16="http://schemas.microsoft.com/office/drawing/2014/main" val="2712316234"/>
                    </a:ext>
                  </a:extLst>
                </a:gridCol>
                <a:gridCol w="1618301">
                  <a:extLst>
                    <a:ext uri="{9D8B030D-6E8A-4147-A177-3AD203B41FA5}">
                      <a16:colId xmlns:a16="http://schemas.microsoft.com/office/drawing/2014/main" val="4011202432"/>
                    </a:ext>
                  </a:extLst>
                </a:gridCol>
                <a:gridCol w="1461095">
                  <a:extLst>
                    <a:ext uri="{9D8B030D-6E8A-4147-A177-3AD203B41FA5}">
                      <a16:colId xmlns:a16="http://schemas.microsoft.com/office/drawing/2014/main" val="371392682"/>
                    </a:ext>
                  </a:extLst>
                </a:gridCol>
                <a:gridCol w="1006155">
                  <a:extLst>
                    <a:ext uri="{9D8B030D-6E8A-4147-A177-3AD203B41FA5}">
                      <a16:colId xmlns:a16="http://schemas.microsoft.com/office/drawing/2014/main" val="1676634549"/>
                    </a:ext>
                  </a:extLst>
                </a:gridCol>
                <a:gridCol w="1710097">
                  <a:extLst>
                    <a:ext uri="{9D8B030D-6E8A-4147-A177-3AD203B41FA5}">
                      <a16:colId xmlns:a16="http://schemas.microsoft.com/office/drawing/2014/main" val="3581154157"/>
                    </a:ext>
                  </a:extLst>
                </a:gridCol>
              </a:tblGrid>
              <a:tr h="89004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2400" b="1" kern="100" dirty="0">
                          <a:effectLst/>
                        </a:rPr>
                        <a:t> </a:t>
                      </a:r>
                      <a:endParaRPr lang="zh-CN" sz="2400" b="1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2400" b="1" kern="100" dirty="0">
                          <a:effectLst/>
                        </a:rPr>
                        <a:t>Silhouette Score(s)</a:t>
                      </a:r>
                      <a:endParaRPr lang="zh-CN" sz="2400" b="1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2400" b="1" kern="100" dirty="0">
                          <a:effectLst/>
                        </a:rPr>
                        <a:t>CHI</a:t>
                      </a:r>
                      <a:endParaRPr lang="zh-CN" sz="2400" b="1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2400" b="1" kern="100">
                          <a:effectLst/>
                        </a:rPr>
                        <a:t>DBI</a:t>
                      </a:r>
                      <a:endParaRPr lang="zh-CN" sz="2400" b="1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2400" b="1" kern="100">
                          <a:effectLst/>
                        </a:rPr>
                        <a:t>Number of clusters</a:t>
                      </a:r>
                      <a:endParaRPr lang="zh-CN" sz="2400" b="1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4149387"/>
                  </a:ext>
                </a:extLst>
              </a:tr>
              <a:tr h="73554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2400" b="1" kern="100" dirty="0">
                          <a:effectLst/>
                        </a:rPr>
                        <a:t>K-means</a:t>
                      </a:r>
                      <a:endParaRPr lang="zh-CN" sz="2400" b="1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2400" b="1" kern="100" dirty="0">
                          <a:solidFill>
                            <a:schemeClr val="bg1"/>
                          </a:solidFill>
                          <a:effectLst/>
                        </a:rPr>
                        <a:t>0.2396</a:t>
                      </a:r>
                      <a:endParaRPr lang="zh-CN" sz="2400" b="1" kern="100" dirty="0">
                        <a:solidFill>
                          <a:schemeClr val="bg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2400" b="1" kern="100" dirty="0">
                          <a:solidFill>
                            <a:schemeClr val="bg1"/>
                          </a:solidFill>
                          <a:effectLst/>
                        </a:rPr>
                        <a:t>2476.4846</a:t>
                      </a:r>
                      <a:endParaRPr lang="zh-CN" sz="2400" b="1" kern="100" dirty="0">
                        <a:solidFill>
                          <a:schemeClr val="bg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2400" b="1" kern="100">
                          <a:solidFill>
                            <a:schemeClr val="bg1"/>
                          </a:solidFill>
                          <a:effectLst/>
                        </a:rPr>
                        <a:t>1.5397</a:t>
                      </a:r>
                      <a:endParaRPr lang="zh-CN" sz="2400" b="1" kern="100">
                        <a:solidFill>
                          <a:schemeClr val="bg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2400" b="1" kern="100">
                          <a:solidFill>
                            <a:schemeClr val="bg1"/>
                          </a:solidFill>
                          <a:effectLst/>
                        </a:rPr>
                        <a:t>3</a:t>
                      </a:r>
                      <a:endParaRPr lang="zh-CN" sz="2400" b="1" kern="100">
                        <a:solidFill>
                          <a:schemeClr val="bg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2293849"/>
                  </a:ext>
                </a:extLst>
              </a:tr>
              <a:tr h="73554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2400" b="1" kern="100" dirty="0">
                          <a:effectLst/>
                        </a:rPr>
                        <a:t>Gaussian Mixture Model</a:t>
                      </a:r>
                      <a:endParaRPr lang="zh-CN" sz="2400" b="1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2400" b="1" kern="100" dirty="0">
                          <a:solidFill>
                            <a:schemeClr val="bg1"/>
                          </a:solidFill>
                          <a:effectLst/>
                        </a:rPr>
                        <a:t>0.265</a:t>
                      </a:r>
                      <a:endParaRPr lang="zh-CN" sz="2400" b="1" kern="100" dirty="0">
                        <a:solidFill>
                          <a:schemeClr val="bg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2400" b="1" kern="100" dirty="0">
                          <a:solidFill>
                            <a:schemeClr val="bg1"/>
                          </a:solidFill>
                          <a:effectLst/>
                        </a:rPr>
                        <a:t>3003.035</a:t>
                      </a:r>
                      <a:endParaRPr lang="zh-CN" sz="2400" b="1" kern="100" dirty="0">
                        <a:solidFill>
                          <a:schemeClr val="bg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2400" b="1" kern="100" dirty="0">
                          <a:solidFill>
                            <a:schemeClr val="bg1"/>
                          </a:solidFill>
                          <a:effectLst/>
                        </a:rPr>
                        <a:t>1.357</a:t>
                      </a:r>
                      <a:endParaRPr lang="zh-CN" sz="2400" b="1" kern="100" dirty="0">
                        <a:solidFill>
                          <a:schemeClr val="bg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2400" b="1" kern="100">
                          <a:solidFill>
                            <a:schemeClr val="bg1"/>
                          </a:solidFill>
                          <a:effectLst/>
                        </a:rPr>
                        <a:t>2</a:t>
                      </a:r>
                      <a:endParaRPr lang="zh-CN" sz="2400" b="1" kern="100">
                        <a:solidFill>
                          <a:schemeClr val="bg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7616615"/>
                  </a:ext>
                </a:extLst>
              </a:tr>
              <a:tr h="73554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2400" b="1" kern="100" dirty="0">
                          <a:effectLst/>
                        </a:rPr>
                        <a:t>Affinity Propagation Model</a:t>
                      </a:r>
                      <a:endParaRPr lang="zh-CN" sz="2400" b="1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2400" b="1" kern="100" dirty="0">
                          <a:solidFill>
                            <a:schemeClr val="bg1"/>
                          </a:solidFill>
                          <a:effectLst/>
                        </a:rPr>
                        <a:t>0.142</a:t>
                      </a:r>
                      <a:endParaRPr lang="zh-CN" sz="2400" b="1" kern="100" dirty="0">
                        <a:solidFill>
                          <a:schemeClr val="bg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2400" b="1" kern="100" dirty="0">
                          <a:solidFill>
                            <a:schemeClr val="bg1"/>
                          </a:solidFill>
                          <a:effectLst/>
                        </a:rPr>
                        <a:t>330.338</a:t>
                      </a:r>
                      <a:endParaRPr lang="zh-CN" sz="2400" b="1" kern="100" dirty="0">
                        <a:solidFill>
                          <a:schemeClr val="bg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2400" b="1" kern="100" dirty="0">
                          <a:solidFill>
                            <a:schemeClr val="bg1"/>
                          </a:solidFill>
                          <a:effectLst/>
                        </a:rPr>
                        <a:t>1.508</a:t>
                      </a:r>
                      <a:endParaRPr lang="zh-CN" sz="2400" b="1" kern="100" dirty="0">
                        <a:solidFill>
                          <a:schemeClr val="bg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2400" b="1" kern="100" dirty="0">
                          <a:solidFill>
                            <a:schemeClr val="bg1"/>
                          </a:solidFill>
                          <a:effectLst/>
                        </a:rPr>
                        <a:t>224</a:t>
                      </a:r>
                      <a:endParaRPr lang="zh-CN" sz="2400" b="1" kern="100" dirty="0">
                        <a:solidFill>
                          <a:schemeClr val="bg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9685647"/>
                  </a:ext>
                </a:extLst>
              </a:tr>
            </a:tbl>
          </a:graphicData>
        </a:graphic>
      </p:graphicFrame>
      <p:sp>
        <p:nvSpPr>
          <p:cNvPr id="30" name="Rectangle 29">
            <a:extLst>
              <a:ext uri="{FF2B5EF4-FFF2-40B4-BE49-F238E27FC236}">
                <a16:creationId xmlns:a16="http://schemas.microsoft.com/office/drawing/2014/main" id="{43CD7ED5-530D-1EDC-2D59-45FDB8E677E0}"/>
              </a:ext>
            </a:extLst>
          </p:cNvPr>
          <p:cNvSpPr/>
          <p:nvPr/>
        </p:nvSpPr>
        <p:spPr>
          <a:xfrm>
            <a:off x="4374336" y="5261529"/>
            <a:ext cx="4196499" cy="12315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ts val="3000"/>
              </a:lnSpc>
              <a:defRPr/>
            </a:pPr>
            <a:r>
              <a:rPr lang="en-US" altLang="zh-CN" sz="2400" b="1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The Gaussian Mixture Model performs best among the three evaluation metrics.</a:t>
            </a:r>
            <a:endParaRPr lang="zh-CN" altLang="en-US" sz="2400" b="1" dirty="0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593D28A-7E40-C628-9B47-30D84925B0CE}"/>
              </a:ext>
            </a:extLst>
          </p:cNvPr>
          <p:cNvSpPr/>
          <p:nvPr/>
        </p:nvSpPr>
        <p:spPr>
          <a:xfrm>
            <a:off x="6094543" y="4738309"/>
            <a:ext cx="32838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2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2" name="Rectangle 29">
            <a:extLst>
              <a:ext uri="{FF2B5EF4-FFF2-40B4-BE49-F238E27FC236}">
                <a16:creationId xmlns:a16="http://schemas.microsoft.com/office/drawing/2014/main" id="{249944A6-8083-8514-E280-0726061E682E}"/>
              </a:ext>
            </a:extLst>
          </p:cNvPr>
          <p:cNvSpPr/>
          <p:nvPr/>
        </p:nvSpPr>
        <p:spPr>
          <a:xfrm>
            <a:off x="8492025" y="5274100"/>
            <a:ext cx="3852375" cy="12315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ts val="3000"/>
              </a:lnSpc>
              <a:defRPr/>
            </a:pPr>
            <a:r>
              <a:rPr lang="en-US" altLang="zh-CN" sz="2400" b="1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The Affinity Propagation Model isn't useful for this cluster task.</a:t>
            </a:r>
            <a:endParaRPr lang="zh-CN" altLang="en-US" sz="2400" b="1" dirty="0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5" name="Rectangle 30">
            <a:extLst>
              <a:ext uri="{FF2B5EF4-FFF2-40B4-BE49-F238E27FC236}">
                <a16:creationId xmlns:a16="http://schemas.microsoft.com/office/drawing/2014/main" id="{019A5822-7F98-550A-2ACE-AEF0671671D5}"/>
              </a:ext>
            </a:extLst>
          </p:cNvPr>
          <p:cNvSpPr/>
          <p:nvPr/>
        </p:nvSpPr>
        <p:spPr>
          <a:xfrm>
            <a:off x="9944886" y="4752588"/>
            <a:ext cx="32838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b="1" noProof="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3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80830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30" grpId="0"/>
      <p:bldP spid="31" grpId="0"/>
      <p:bldP spid="32" grpId="0"/>
      <p:bldP spid="3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7AE95FC-B4FD-737B-E3CE-28F016AD30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979286"/>
            <a:ext cx="5666653" cy="369735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678DDC6-B88A-9016-593F-0D681AF96E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994" y="1569011"/>
            <a:ext cx="6813946" cy="4242646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2104732" y="6518890"/>
            <a:ext cx="1800200" cy="12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模板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http://www.1ppt.com/moban/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 </a:t>
            </a:r>
            <a:endParaRPr kumimoji="0" lang="en-US" altLang="zh-CN" sz="1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23" name="图形 22">
            <a:extLst>
              <a:ext uri="{FF2B5EF4-FFF2-40B4-BE49-F238E27FC236}">
                <a16:creationId xmlns:a16="http://schemas.microsoft.com/office/drawing/2014/main" id="{119C5055-3BD9-4884-850E-1126EA3573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2825" y="-326123"/>
            <a:ext cx="800100" cy="14001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B52AE5F-F3B6-6F0C-9710-9788A715C1E1}"/>
              </a:ext>
            </a:extLst>
          </p:cNvPr>
          <p:cNvSpPr txBox="1"/>
          <p:nvPr/>
        </p:nvSpPr>
        <p:spPr>
          <a:xfrm>
            <a:off x="902925" y="215999"/>
            <a:ext cx="1015471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200" b="1" spc="3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rPr>
              <a:t>2 Conclusion—Business meaning of each cluster</a:t>
            </a:r>
            <a:endParaRPr lang="zh-CN" altLang="en-US" sz="3200" b="1" spc="300" dirty="0">
              <a:solidFill>
                <a:schemeClr val="tx1">
                  <a:lumMod val="75000"/>
                  <a:lumOff val="25000"/>
                </a:schemeClr>
              </a:solidFill>
              <a:cs typeface="+mn-ea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3567314" y="2375226"/>
            <a:ext cx="5236723" cy="1569660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zh-CN" sz="9600" spc="-300" dirty="0">
                <a:solidFill>
                  <a:schemeClr val="bg2">
                    <a:lumMod val="25000"/>
                  </a:schemeClr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cs typeface="+mn-ea"/>
                <a:sym typeface="+mn-lt"/>
              </a:rPr>
              <a:t>Thank you</a:t>
            </a:r>
            <a:endParaRPr lang="zh-CN" altLang="en-US" sz="9600" spc="-300" dirty="0">
              <a:solidFill>
                <a:schemeClr val="bg2">
                  <a:lumMod val="25000"/>
                </a:schemeClr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cs typeface="+mn-ea"/>
              <a:sym typeface="+mn-lt"/>
            </a:endParaRPr>
          </a:p>
        </p:txBody>
      </p:sp>
      <p:pic>
        <p:nvPicPr>
          <p:cNvPr id="18" name="图形 17">
            <a:extLst>
              <a:ext uri="{FF2B5EF4-FFF2-40B4-BE49-F238E27FC236}">
                <a16:creationId xmlns:a16="http://schemas.microsoft.com/office/drawing/2014/main" id="{7A59E760-AA2F-4314-9148-6B3D69618B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205205" y="-167690"/>
            <a:ext cx="2162175" cy="4286250"/>
          </a:xfrm>
          <a:prstGeom prst="rect">
            <a:avLst/>
          </a:prstGeom>
        </p:spPr>
      </p:pic>
      <p:pic>
        <p:nvPicPr>
          <p:cNvPr id="19" name="图形 18">
            <a:extLst>
              <a:ext uri="{FF2B5EF4-FFF2-40B4-BE49-F238E27FC236}">
                <a16:creationId xmlns:a16="http://schemas.microsoft.com/office/drawing/2014/main" id="{B9153835-2F1B-4611-8689-959799E6F0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544601" y="-402372"/>
            <a:ext cx="2032770" cy="4454794"/>
          </a:xfrm>
          <a:prstGeom prst="rect">
            <a:avLst/>
          </a:prstGeom>
        </p:spPr>
      </p:pic>
      <p:pic>
        <p:nvPicPr>
          <p:cNvPr id="20" name="图形 19">
            <a:extLst>
              <a:ext uri="{FF2B5EF4-FFF2-40B4-BE49-F238E27FC236}">
                <a16:creationId xmlns:a16="http://schemas.microsoft.com/office/drawing/2014/main" id="{321EFC8F-E370-4119-877D-F9BA162273D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1295926">
            <a:off x="1387172" y="-376145"/>
            <a:ext cx="714375" cy="1771650"/>
          </a:xfrm>
          <a:prstGeom prst="rect">
            <a:avLst/>
          </a:prstGeom>
        </p:spPr>
      </p:pic>
      <p:pic>
        <p:nvPicPr>
          <p:cNvPr id="21" name="图形 20">
            <a:extLst>
              <a:ext uri="{FF2B5EF4-FFF2-40B4-BE49-F238E27FC236}">
                <a16:creationId xmlns:a16="http://schemas.microsoft.com/office/drawing/2014/main" id="{84E96A5F-C3F4-4686-AD7A-8A2B91EF192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-513986" y="4555825"/>
            <a:ext cx="1824303" cy="1824303"/>
          </a:xfrm>
          <a:prstGeom prst="rect">
            <a:avLst/>
          </a:prstGeom>
        </p:spPr>
      </p:pic>
      <p:pic>
        <p:nvPicPr>
          <p:cNvPr id="22" name="图形 21">
            <a:extLst>
              <a:ext uri="{FF2B5EF4-FFF2-40B4-BE49-F238E27FC236}">
                <a16:creationId xmlns:a16="http://schemas.microsoft.com/office/drawing/2014/main" id="{48EF9974-C27B-4E6B-95EE-0C9AEE52192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-1720866" y="4996348"/>
            <a:ext cx="6505229" cy="4025335"/>
          </a:xfrm>
          <a:prstGeom prst="rect">
            <a:avLst/>
          </a:prstGeom>
        </p:spPr>
      </p:pic>
      <p:pic>
        <p:nvPicPr>
          <p:cNvPr id="23" name="图形 22">
            <a:extLst>
              <a:ext uri="{FF2B5EF4-FFF2-40B4-BE49-F238E27FC236}">
                <a16:creationId xmlns:a16="http://schemas.microsoft.com/office/drawing/2014/main" id="{E69643BA-E10E-4AEB-8568-F80D2C7F629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860673" y="0"/>
            <a:ext cx="800100" cy="1400175"/>
          </a:xfrm>
          <a:prstGeom prst="rect">
            <a:avLst/>
          </a:prstGeom>
        </p:spPr>
      </p:pic>
      <p:pic>
        <p:nvPicPr>
          <p:cNvPr id="24" name="图形 23">
            <a:extLst>
              <a:ext uri="{FF2B5EF4-FFF2-40B4-BE49-F238E27FC236}">
                <a16:creationId xmlns:a16="http://schemas.microsoft.com/office/drawing/2014/main" id="{7337CD2F-064C-49A9-9836-BAC05B4DA7A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14403" y="-606321"/>
            <a:ext cx="929956" cy="1771650"/>
          </a:xfrm>
          <a:prstGeom prst="rect">
            <a:avLst/>
          </a:prstGeom>
        </p:spPr>
      </p:pic>
      <p:sp>
        <p:nvSpPr>
          <p:cNvPr id="2" name="矩形: 圆角 23">
            <a:extLst>
              <a:ext uri="{FF2B5EF4-FFF2-40B4-BE49-F238E27FC236}">
                <a16:creationId xmlns:a16="http://schemas.microsoft.com/office/drawing/2014/main" id="{AF474EE0-A2CF-1454-1AC9-5B581C04F6B2}"/>
              </a:ext>
            </a:extLst>
          </p:cNvPr>
          <p:cNvSpPr/>
          <p:nvPr/>
        </p:nvSpPr>
        <p:spPr>
          <a:xfrm rot="10800000" flipV="1">
            <a:off x="4628159" y="4045142"/>
            <a:ext cx="3073137" cy="951206"/>
          </a:xfrm>
          <a:prstGeom prst="roundRect">
            <a:avLst>
              <a:gd name="adj" fmla="val 50000"/>
            </a:avLst>
          </a:prstGeom>
          <a:solidFill>
            <a:srgbClr val="BD09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2">
                  <a:lumMod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A6EAD04-6D58-83E4-561C-B14BC3A4A3B9}"/>
              </a:ext>
            </a:extLst>
          </p:cNvPr>
          <p:cNvSpPr txBox="1"/>
          <p:nvPr/>
        </p:nvSpPr>
        <p:spPr>
          <a:xfrm>
            <a:off x="4806841" y="4195672"/>
            <a:ext cx="2894455" cy="40011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cs typeface="+mn-ea"/>
                <a:sym typeface="+mn-lt"/>
              </a:rPr>
              <a:t>23050994g ZHANG </a:t>
            </a:r>
            <a:r>
              <a:rPr lang="en-US" altLang="zh-CN" sz="2000" b="1" dirty="0" err="1">
                <a:solidFill>
                  <a:schemeClr val="bg1"/>
                </a:solidFill>
                <a:cs typeface="+mn-ea"/>
                <a:sym typeface="+mn-lt"/>
              </a:rPr>
              <a:t>Yian</a:t>
            </a:r>
            <a:endParaRPr lang="en-US" altLang="zh-CN" sz="20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3B9F3E6-EC6B-FA0D-4522-8490DC269A39}"/>
              </a:ext>
            </a:extLst>
          </p:cNvPr>
          <p:cNvSpPr txBox="1"/>
          <p:nvPr/>
        </p:nvSpPr>
        <p:spPr>
          <a:xfrm>
            <a:off x="4869956" y="4495983"/>
            <a:ext cx="2631440" cy="40011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cs typeface="+mn-ea"/>
                <a:sym typeface="+mn-lt"/>
              </a:rPr>
              <a:t>23052341g  FAN Ziyao</a:t>
            </a:r>
          </a:p>
        </p:txBody>
      </p:sp>
    </p:spTree>
    <p:extLst>
      <p:ext uri="{BB962C8B-B14F-4D97-AF65-F5344CB8AC3E}">
        <p14:creationId xmlns:p14="http://schemas.microsoft.com/office/powerpoint/2010/main" val="32389385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文本框 57">
            <a:extLst>
              <a:ext uri="{FF2B5EF4-FFF2-40B4-BE49-F238E27FC236}">
                <a16:creationId xmlns:a16="http://schemas.microsoft.com/office/drawing/2014/main" id="{B906E54F-EEA0-479B-94FF-0A55BAA87C9A}"/>
              </a:ext>
            </a:extLst>
          </p:cNvPr>
          <p:cNvSpPr txBox="1"/>
          <p:nvPr/>
        </p:nvSpPr>
        <p:spPr>
          <a:xfrm>
            <a:off x="2169058" y="2482762"/>
            <a:ext cx="34419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9600" b="0" i="0" u="none" strike="noStrike" kern="1200" cap="none" spc="30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cs typeface="+mn-ea"/>
                <a:sym typeface="+mn-lt"/>
              </a:rPr>
              <a:t>1</a:t>
            </a:r>
            <a:endParaRPr kumimoji="0" lang="zh-CN" altLang="en-US" sz="9600" b="0" i="0" u="none" strike="noStrike" kern="1200" cap="none" spc="30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04" name="矩形 103">
            <a:extLst>
              <a:ext uri="{FF2B5EF4-FFF2-40B4-BE49-F238E27FC236}">
                <a16:creationId xmlns:a16="http://schemas.microsoft.com/office/drawing/2014/main" id="{F4972CC0-9D33-4BA6-9DCC-A90962D7021F}"/>
              </a:ext>
            </a:extLst>
          </p:cNvPr>
          <p:cNvSpPr/>
          <p:nvPr/>
        </p:nvSpPr>
        <p:spPr>
          <a:xfrm>
            <a:off x="6640378" y="2636999"/>
            <a:ext cx="214680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cs typeface="+mn-ea"/>
                <a:sym typeface="+mn-lt"/>
              </a:rPr>
              <a:t>Dataset</a:t>
            </a:r>
            <a:endParaRPr kumimoji="0" lang="zh-CN" altLang="en-US" sz="48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05" name="矩形 104">
            <a:extLst>
              <a:ext uri="{FF2B5EF4-FFF2-40B4-BE49-F238E27FC236}">
                <a16:creationId xmlns:a16="http://schemas.microsoft.com/office/drawing/2014/main" id="{A7631A7D-932C-48D9-AB8B-2F2C4F1A817A}"/>
              </a:ext>
            </a:extLst>
          </p:cNvPr>
          <p:cNvSpPr/>
          <p:nvPr/>
        </p:nvSpPr>
        <p:spPr>
          <a:xfrm>
            <a:off x="5199172" y="3622233"/>
            <a:ext cx="5029218" cy="11430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cs typeface="+mn-ea"/>
                <a:sym typeface="+mn-lt"/>
              </a:rPr>
              <a:t>1 Introduction</a:t>
            </a:r>
          </a:p>
          <a:p>
            <a:pPr marL="0" marR="0" lvl="0" indent="0" algn="ctr" defTabSz="914400" rtl="0" eaLnBrk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400" b="1" dirty="0">
                <a:solidFill>
                  <a:prstClr val="black">
                    <a:lumMod val="65000"/>
                    <a:lumOff val="35000"/>
                  </a:prstClr>
                </a:solidFill>
                <a:cs typeface="+mn-ea"/>
                <a:sym typeface="+mn-lt"/>
              </a:rPr>
              <a:t>2 Processing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3" name="Freeform 5">
            <a:extLst>
              <a:ext uri="{FF2B5EF4-FFF2-40B4-BE49-F238E27FC236}">
                <a16:creationId xmlns:a16="http://schemas.microsoft.com/office/drawing/2014/main" id="{14685E52-873E-43D1-AA17-4979E7F0C052}"/>
              </a:ext>
            </a:extLst>
          </p:cNvPr>
          <p:cNvSpPr/>
          <p:nvPr/>
        </p:nvSpPr>
        <p:spPr bwMode="auto">
          <a:xfrm flipH="1">
            <a:off x="8264780" y="0"/>
            <a:ext cx="3927220" cy="2563457"/>
          </a:xfrm>
          <a:custGeom>
            <a:avLst/>
            <a:gdLst>
              <a:gd name="T0" fmla="*/ 0 w 383"/>
              <a:gd name="T1" fmla="*/ 0 h 250"/>
              <a:gd name="T2" fmla="*/ 0 w 383"/>
              <a:gd name="T3" fmla="*/ 250 h 250"/>
              <a:gd name="T4" fmla="*/ 383 w 383"/>
              <a:gd name="T5" fmla="*/ 0 h 250"/>
              <a:gd name="T6" fmla="*/ 0 w 383"/>
              <a:gd name="T7" fmla="*/ 0 h 2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83" h="250">
                <a:moveTo>
                  <a:pt x="0" y="0"/>
                </a:moveTo>
                <a:lnTo>
                  <a:pt x="0" y="250"/>
                </a:lnTo>
                <a:lnTo>
                  <a:pt x="383" y="0"/>
                </a:lnTo>
                <a:lnTo>
                  <a:pt x="0" y="0"/>
                </a:lnTo>
                <a:close/>
              </a:path>
            </a:pathLst>
          </a:custGeom>
          <a:solidFill>
            <a:srgbClr val="BD092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>
              <a:cs typeface="+mn-ea"/>
              <a:sym typeface="+mn-lt"/>
            </a:endParaRPr>
          </a:p>
        </p:txBody>
      </p:sp>
      <p:pic>
        <p:nvPicPr>
          <p:cNvPr id="14" name="图形 13">
            <a:extLst>
              <a:ext uri="{FF2B5EF4-FFF2-40B4-BE49-F238E27FC236}">
                <a16:creationId xmlns:a16="http://schemas.microsoft.com/office/drawing/2014/main" id="{6ED124A2-A311-4182-9EDA-B5BED4C5A2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-144325" y="3901136"/>
            <a:ext cx="2162175" cy="4286250"/>
          </a:xfrm>
          <a:prstGeom prst="rect">
            <a:avLst/>
          </a:prstGeom>
        </p:spPr>
      </p:pic>
      <p:pic>
        <p:nvPicPr>
          <p:cNvPr id="15" name="图形 14">
            <a:extLst>
              <a:ext uri="{FF2B5EF4-FFF2-40B4-BE49-F238E27FC236}">
                <a16:creationId xmlns:a16="http://schemas.microsoft.com/office/drawing/2014/main" id="{D23E8392-A49D-47C5-9100-0673EA039D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205205" y="-167690"/>
            <a:ext cx="2162175" cy="4286250"/>
          </a:xfrm>
          <a:prstGeom prst="rect">
            <a:avLst/>
          </a:prstGeom>
        </p:spPr>
      </p:pic>
      <p:pic>
        <p:nvPicPr>
          <p:cNvPr id="16" name="图形 15">
            <a:extLst>
              <a:ext uri="{FF2B5EF4-FFF2-40B4-BE49-F238E27FC236}">
                <a16:creationId xmlns:a16="http://schemas.microsoft.com/office/drawing/2014/main" id="{6BE41227-2C93-43A8-83D3-195B76641E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544601" y="-402372"/>
            <a:ext cx="2032770" cy="4454794"/>
          </a:xfrm>
          <a:prstGeom prst="rect">
            <a:avLst/>
          </a:prstGeom>
        </p:spPr>
      </p:pic>
      <p:sp>
        <p:nvSpPr>
          <p:cNvPr id="17" name="矩形: 圆角 12">
            <a:extLst>
              <a:ext uri="{FF2B5EF4-FFF2-40B4-BE49-F238E27FC236}">
                <a16:creationId xmlns:a16="http://schemas.microsoft.com/office/drawing/2014/main" id="{2D4369EE-E18D-4FA4-A68A-D4DE9D34FE6D}"/>
              </a:ext>
            </a:extLst>
          </p:cNvPr>
          <p:cNvSpPr/>
          <p:nvPr/>
        </p:nvSpPr>
        <p:spPr>
          <a:xfrm rot="10800000" flipV="1">
            <a:off x="2841646" y="3949635"/>
            <a:ext cx="2096724" cy="237980"/>
          </a:xfrm>
          <a:prstGeom prst="roundRect">
            <a:avLst>
              <a:gd name="adj" fmla="val 50000"/>
            </a:avLst>
          </a:prstGeom>
          <a:solidFill>
            <a:srgbClr val="BD09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2">
                  <a:lumMod val="25000"/>
                </a:scheme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99768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/>
      <p:bldP spid="104" grpId="0"/>
      <p:bldP spid="10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7"/>
          <p:cNvCxnSpPr>
            <a:cxnSpLocks/>
          </p:cNvCxnSpPr>
          <p:nvPr/>
        </p:nvCxnSpPr>
        <p:spPr>
          <a:xfrm>
            <a:off x="396595" y="1504888"/>
            <a:ext cx="0" cy="2762523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Google Shape;86;p19"/>
          <p:cNvSpPr txBox="1"/>
          <p:nvPr/>
        </p:nvSpPr>
        <p:spPr>
          <a:xfrm>
            <a:off x="1339814" y="1719553"/>
            <a:ext cx="3183654" cy="4342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6" name="TextBox 24"/>
          <p:cNvSpPr txBox="1"/>
          <p:nvPr/>
        </p:nvSpPr>
        <p:spPr>
          <a:xfrm>
            <a:off x="502875" y="1362299"/>
            <a:ext cx="11987465" cy="845023"/>
          </a:xfrm>
          <a:prstGeom prst="rect">
            <a:avLst/>
          </a:prstGeom>
          <a:noFill/>
        </p:spPr>
        <p:txBody>
          <a:bodyPr wrap="square" lIns="91423" tIns="45712" rIns="91423" bIns="45712" rtlCol="0">
            <a:spAutoFit/>
          </a:bodyPr>
          <a:lstStyle/>
          <a:p>
            <a:pPr lvl="0" defTabSz="1217930">
              <a:lnSpc>
                <a:spcPts val="2000"/>
              </a:lnSpc>
              <a:defRPr/>
            </a:pP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Our dataset, titled  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“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Credit Card Dataset for Clustering”, is sourced from Kaggle. </a:t>
            </a:r>
          </a:p>
          <a:p>
            <a:pPr lvl="0" defTabSz="1217930">
              <a:lnSpc>
                <a:spcPts val="2000"/>
              </a:lnSpc>
              <a:defRPr/>
            </a:pP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The sample Dataset summarizes the usage behavior of about 9000 active credit card holders during the last 6 months. The file is at a customer level with 18 behavioral variables.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19" name="图形 18">
            <a:extLst>
              <a:ext uri="{FF2B5EF4-FFF2-40B4-BE49-F238E27FC236}">
                <a16:creationId xmlns:a16="http://schemas.microsoft.com/office/drawing/2014/main" id="{75A8E964-7E10-4B11-BB48-E2E977144F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825" y="-326123"/>
            <a:ext cx="800100" cy="14001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AFF681F-8F4E-FB0D-39AC-73F93A4852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678" y="2242191"/>
            <a:ext cx="11377642" cy="1866862"/>
          </a:xfrm>
          <a:prstGeom prst="rect">
            <a:avLst/>
          </a:prstGeom>
        </p:spPr>
      </p:pic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C65B8982-1BD0-5DA3-372E-5E7149149952}"/>
              </a:ext>
            </a:extLst>
          </p:cNvPr>
          <p:cNvGraphicFramePr>
            <a:graphicFrameLocks noGrp="1"/>
          </p:cNvGraphicFramePr>
          <p:nvPr/>
        </p:nvGraphicFramePr>
        <p:xfrm>
          <a:off x="597677" y="4596509"/>
          <a:ext cx="11271476" cy="2162537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5635738">
                  <a:extLst>
                    <a:ext uri="{9D8B030D-6E8A-4147-A177-3AD203B41FA5}">
                      <a16:colId xmlns:a16="http://schemas.microsoft.com/office/drawing/2014/main" val="2059556060"/>
                    </a:ext>
                  </a:extLst>
                </a:gridCol>
                <a:gridCol w="5635738">
                  <a:extLst>
                    <a:ext uri="{9D8B030D-6E8A-4147-A177-3AD203B41FA5}">
                      <a16:colId xmlns:a16="http://schemas.microsoft.com/office/drawing/2014/main" val="431406721"/>
                    </a:ext>
                  </a:extLst>
                </a:gridCol>
              </a:tblGrid>
              <a:tr h="322545">
                <a:tc>
                  <a:txBody>
                    <a:bodyPr/>
                    <a:lstStyle/>
                    <a:p>
                      <a:r>
                        <a:rPr lang="en-US" altLang="zh-CN" dirty="0"/>
                        <a:t>Features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Meaning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9240167"/>
                  </a:ext>
                </a:extLst>
              </a:tr>
              <a:tr h="564454">
                <a:tc>
                  <a:txBody>
                    <a:bodyPr/>
                    <a:lstStyle/>
                    <a:p>
                      <a:r>
                        <a:rPr lang="en-US" altLang="zh-CN" sz="1800" b="1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BALANCE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Balance amount left in their account to make purchases 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0546568"/>
                  </a:ext>
                </a:extLst>
              </a:tr>
              <a:tr h="500803">
                <a:tc>
                  <a:txBody>
                    <a:bodyPr/>
                    <a:lstStyle/>
                    <a:p>
                      <a:r>
                        <a:rPr lang="en-US" altLang="zh-CN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PURCHASES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Amount of purchases made from account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4439885"/>
                  </a:ext>
                </a:extLst>
              </a:tr>
              <a:tr h="322545">
                <a:tc>
                  <a:txBody>
                    <a:bodyPr/>
                    <a:lstStyle/>
                    <a:p>
                      <a:r>
                        <a:rPr lang="en-US" altLang="zh-CN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ONEOFF_PURCHASES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Maximum purchase amount done in one-go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8893288"/>
                  </a:ext>
                </a:extLst>
              </a:tr>
              <a:tr h="322545">
                <a:tc>
                  <a:txBody>
                    <a:bodyPr/>
                    <a:lstStyle/>
                    <a:p>
                      <a:r>
                        <a:rPr lang="en-US" altLang="zh-CN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CASH_ADVANCE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Cash in advance given by the user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7622703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7773912A-2F33-90E8-8CA4-ACD336431F83}"/>
              </a:ext>
            </a:extLst>
          </p:cNvPr>
          <p:cNvSpPr txBox="1"/>
          <p:nvPr/>
        </p:nvSpPr>
        <p:spPr>
          <a:xfrm>
            <a:off x="597678" y="4227177"/>
            <a:ext cx="62443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dirty="0">
                <a:solidFill>
                  <a:srgbClr val="3C4043"/>
                </a:solidFill>
                <a:effectLst/>
                <a:highlight>
                  <a:srgbClr val="FFFFFF"/>
                </a:highlight>
                <a:latin typeface="Inter"/>
              </a:rPr>
              <a:t>Data Dictionary for Credit Card dataset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A22C8B5-6306-AA00-E514-126A22E406A2}"/>
              </a:ext>
            </a:extLst>
          </p:cNvPr>
          <p:cNvSpPr txBox="1"/>
          <p:nvPr/>
        </p:nvSpPr>
        <p:spPr>
          <a:xfrm>
            <a:off x="902925" y="98954"/>
            <a:ext cx="546016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CN" sz="4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DLaM Display" panose="020F0502020204030204" pitchFamily="2" charset="0"/>
                <a:cs typeface="ADLaM Display" panose="020F0502020204030204" pitchFamily="2" charset="0"/>
              </a:rPr>
              <a:t>Dataset  introduction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"/>
          <p:cNvSpPr/>
          <p:nvPr/>
        </p:nvSpPr>
        <p:spPr>
          <a:xfrm>
            <a:off x="4265612" y="6477000"/>
            <a:ext cx="3581400" cy="381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pic>
        <p:nvPicPr>
          <p:cNvPr id="20" name="图形 19">
            <a:extLst>
              <a:ext uri="{FF2B5EF4-FFF2-40B4-BE49-F238E27FC236}">
                <a16:creationId xmlns:a16="http://schemas.microsoft.com/office/drawing/2014/main" id="{E06C1E94-88EC-4848-BF0E-EE9530A8F9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825" y="-326123"/>
            <a:ext cx="800100" cy="14001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235251C-CB84-AADF-1ABC-4257049574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636" y="1653537"/>
            <a:ext cx="6767393" cy="443524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201C07F-E0E4-38C3-4BA2-E3AB5141C467}"/>
              </a:ext>
            </a:extLst>
          </p:cNvPr>
          <p:cNvSpPr txBox="1"/>
          <p:nvPr/>
        </p:nvSpPr>
        <p:spPr>
          <a:xfrm>
            <a:off x="7401641" y="2252190"/>
            <a:ext cx="464764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MINIMUM_PAYMENTS  has 313 missing entries. 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These </a:t>
            </a:r>
            <a:r>
              <a:rPr lang="zh-CN" altLang="en-US" dirty="0"/>
              <a:t>missing values only account for 3.5% 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We </a:t>
            </a:r>
            <a:r>
              <a:rPr lang="zh-CN" altLang="en-US" dirty="0"/>
              <a:t>decided to remove these missing values.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9093066-C1FB-510B-599C-D25CC27E72E7}"/>
              </a:ext>
            </a:extLst>
          </p:cNvPr>
          <p:cNvCxnSpPr>
            <a:cxnSpLocks/>
          </p:cNvCxnSpPr>
          <p:nvPr/>
        </p:nvCxnSpPr>
        <p:spPr>
          <a:xfrm flipV="1">
            <a:off x="5118265" y="2719137"/>
            <a:ext cx="2283376" cy="248532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27A746F-8C8F-D741-E191-E79D618E69BC}"/>
              </a:ext>
            </a:extLst>
          </p:cNvPr>
          <p:cNvSpPr txBox="1"/>
          <p:nvPr/>
        </p:nvSpPr>
        <p:spPr>
          <a:xfrm>
            <a:off x="962526" y="118083"/>
            <a:ext cx="425917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latin typeface="ADLaM Display" panose="020F0502020204030204" pitchFamily="2" charset="0"/>
                <a:cs typeface="ADLaM Display" panose="020F0502020204030204" pitchFamily="2" charset="0"/>
              </a:rPr>
              <a:t>Data processing</a:t>
            </a:r>
          </a:p>
          <a:p>
            <a:endParaRPr lang="zh-CN" altLang="en-US" sz="4000" dirty="0">
              <a:latin typeface="ADLaM Display" panose="020F0502020204030204" pitchFamily="2" charset="0"/>
              <a:cs typeface="ADLaM Display" panose="020F0502020204030204" pitchFamily="2" charset="0"/>
            </a:endParaRPr>
          </a:p>
        </p:txBody>
      </p:sp>
      <p:sp>
        <p:nvSpPr>
          <p:cNvPr id="4" name="TextBox 24">
            <a:extLst>
              <a:ext uri="{FF2B5EF4-FFF2-40B4-BE49-F238E27FC236}">
                <a16:creationId xmlns:a16="http://schemas.microsoft.com/office/drawing/2014/main" id="{EA5DE85B-A4AF-61D5-562D-163AE696E8DC}"/>
              </a:ext>
            </a:extLst>
          </p:cNvPr>
          <p:cNvSpPr txBox="1"/>
          <p:nvPr/>
        </p:nvSpPr>
        <p:spPr>
          <a:xfrm>
            <a:off x="3092115" y="1321475"/>
            <a:ext cx="11987465" cy="379447"/>
          </a:xfrm>
          <a:prstGeom prst="rect">
            <a:avLst/>
          </a:prstGeom>
          <a:noFill/>
        </p:spPr>
        <p:txBody>
          <a:bodyPr wrap="square" lIns="91423" tIns="45712" rIns="91423" bIns="45712" rtlCol="0">
            <a:spAutoFit/>
          </a:bodyPr>
          <a:lstStyle/>
          <a:p>
            <a:pPr lvl="0" defTabSz="1217930">
              <a:lnSpc>
                <a:spcPts val="2000"/>
              </a:lnSpc>
              <a:defRPr/>
            </a:pPr>
            <a:r>
              <a:rPr lang="en-US" altLang="zh-CN" sz="28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Missing value 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EB67711-35CC-F77B-943F-6FA8930C6F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050" y="1124953"/>
            <a:ext cx="5517794" cy="529581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45C86E0-646F-57CC-44FA-5EA9D48C85B5}"/>
              </a:ext>
            </a:extLst>
          </p:cNvPr>
          <p:cNvSpPr txBox="1"/>
          <p:nvPr/>
        </p:nvSpPr>
        <p:spPr>
          <a:xfrm>
            <a:off x="1715183" y="251987"/>
            <a:ext cx="333183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4000" dirty="0" err="1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BoxPlot</a:t>
            </a:r>
            <a:endParaRPr lang="zh-CN" altLang="en-US" sz="4000" dirty="0">
              <a:latin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8F89F4A-6D74-3DBF-D9EC-578CC8AFFE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554" r="23546"/>
          <a:stretch/>
        </p:blipFill>
        <p:spPr>
          <a:xfrm>
            <a:off x="7039523" y="1124953"/>
            <a:ext cx="5014733" cy="529581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7DBFA82-B39B-FC48-203F-6A038751C296}"/>
              </a:ext>
            </a:extLst>
          </p:cNvPr>
          <p:cNvSpPr txBox="1"/>
          <p:nvPr/>
        </p:nvSpPr>
        <p:spPr>
          <a:xfrm>
            <a:off x="7039523" y="251987"/>
            <a:ext cx="460157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4000" dirty="0">
                <a:latin typeface="ADLaM Display" panose="020F0502020204030204" pitchFamily="2" charset="0"/>
                <a:cs typeface="ADLaM Display" panose="020F0502020204030204" pitchFamily="2" charset="0"/>
              </a:rPr>
              <a:t>Outliers counts</a:t>
            </a:r>
            <a:endParaRPr lang="zh-CN" altLang="en-US" sz="4000" dirty="0">
              <a:latin typeface="ADLaM Display" panose="020F0502020204030204" pitchFamily="2" charset="0"/>
              <a:cs typeface="ADLaM Display" panose="020F0502020204030204" pitchFamily="2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44A04BBC-21FB-4655-EE49-C63A053A3C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3749" y="4093490"/>
            <a:ext cx="3470063" cy="271006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6D07E72-B669-353C-F920-5269A029D8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1946" y="1521183"/>
            <a:ext cx="3246377" cy="2246202"/>
          </a:xfrm>
          <a:prstGeom prst="rect">
            <a:avLst/>
          </a:prstGeom>
        </p:spPr>
      </p:pic>
      <p:sp>
        <p:nvSpPr>
          <p:cNvPr id="32" name="文本框 31">
            <a:extLst>
              <a:ext uri="{FF2B5EF4-FFF2-40B4-BE49-F238E27FC236}">
                <a16:creationId xmlns:a16="http://schemas.microsoft.com/office/drawing/2014/main" id="{E86FCC72-F043-42C8-A5C7-5D3C0279CC55}"/>
              </a:ext>
            </a:extLst>
          </p:cNvPr>
          <p:cNvSpPr txBox="1"/>
          <p:nvPr/>
        </p:nvSpPr>
        <p:spPr>
          <a:xfrm>
            <a:off x="1009200" y="-10757"/>
            <a:ext cx="659100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>
                <a:latin typeface="ADLaM Display" panose="020F0502020204030204" pitchFamily="2" charset="0"/>
                <a:cs typeface="ADLaM Display" panose="020F0502020204030204" pitchFamily="2" charset="0"/>
              </a:rPr>
              <a:t>Remove the outliers</a:t>
            </a:r>
            <a:endParaRPr lang="zh-CN" altLang="en-US" sz="4400" dirty="0">
              <a:latin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33" name="图形 32">
            <a:extLst>
              <a:ext uri="{FF2B5EF4-FFF2-40B4-BE49-F238E27FC236}">
                <a16:creationId xmlns:a16="http://schemas.microsoft.com/office/drawing/2014/main" id="{AA9648CE-C234-454A-956C-CF381B376C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825" y="-326123"/>
            <a:ext cx="800100" cy="140017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00A92FF-448E-549D-7BE9-0FE0FD215F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97143" y="1629222"/>
            <a:ext cx="3404937" cy="22223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40D00FF-276D-DADD-B3EB-7A3775F1AF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88043" y="1629222"/>
            <a:ext cx="3317757" cy="227301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5D482E5-9035-23A0-B16D-587530EFC48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14360" y="4147632"/>
            <a:ext cx="3606985" cy="2463927"/>
          </a:xfrm>
          <a:prstGeom prst="rect">
            <a:avLst/>
          </a:prstGeom>
        </p:spPr>
      </p:pic>
      <p:sp>
        <p:nvSpPr>
          <p:cNvPr id="15" name="TextBox 24">
            <a:extLst>
              <a:ext uri="{FF2B5EF4-FFF2-40B4-BE49-F238E27FC236}">
                <a16:creationId xmlns:a16="http://schemas.microsoft.com/office/drawing/2014/main" id="{9736FA47-94A0-357F-47F4-031A059FBF16}"/>
              </a:ext>
            </a:extLst>
          </p:cNvPr>
          <p:cNvSpPr txBox="1"/>
          <p:nvPr/>
        </p:nvSpPr>
        <p:spPr>
          <a:xfrm>
            <a:off x="1162623" y="844659"/>
            <a:ext cx="11987465" cy="588543"/>
          </a:xfrm>
          <a:prstGeom prst="rect">
            <a:avLst/>
          </a:prstGeom>
          <a:noFill/>
        </p:spPr>
        <p:txBody>
          <a:bodyPr wrap="square" lIns="91423" tIns="45712" rIns="91423" bIns="45712" rtlCol="0">
            <a:spAutoFit/>
          </a:bodyPr>
          <a:lstStyle/>
          <a:p>
            <a:pPr lvl="0" defTabSz="1217930">
              <a:lnSpc>
                <a:spcPts val="2000"/>
              </a:lnSpc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In this part, we do</a:t>
            </a:r>
            <a:r>
              <a:rPr kumimoji="0" lang="en-US" altLang="zh-CN" sz="1400" b="0" i="0" u="none" strike="noStrike" kern="1200" cap="none" spc="0" normalizeH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 not remove all the outliers.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is </a:t>
            </a:r>
          </a:p>
          <a:p>
            <a:pPr lvl="0" defTabSz="1217930">
              <a:lnSpc>
                <a:spcPts val="2000"/>
              </a:lnSpc>
              <a:defRPr/>
            </a:pP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We decided to drop some outliers which are 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highlight>
                  <a:srgbClr val="FFFF00"/>
                </a:highlight>
                <a:cs typeface="+mn-ea"/>
                <a:sym typeface="+mn-lt"/>
              </a:rPr>
              <a:t>extreme values. 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highlight>
                <a:srgbClr val="FFFF00"/>
              </a:highlight>
              <a:uLnTx/>
              <a:uFillTx/>
              <a:cs typeface="+mn-ea"/>
              <a:sym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4C41EA0-C45E-401B-8200-4BA8C839AC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438" y="735487"/>
            <a:ext cx="5230152" cy="4681701"/>
          </a:xfrm>
          <a:prstGeom prst="rect">
            <a:avLst/>
          </a:prstGeom>
        </p:spPr>
      </p:pic>
      <p:pic>
        <p:nvPicPr>
          <p:cNvPr id="36" name="图形 35">
            <a:extLst>
              <a:ext uri="{FF2B5EF4-FFF2-40B4-BE49-F238E27FC236}">
                <a16:creationId xmlns:a16="http://schemas.microsoft.com/office/drawing/2014/main" id="{E93674D9-4D77-4DD9-B601-705F6ECF68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825" y="-326123"/>
            <a:ext cx="800100" cy="1400175"/>
          </a:xfrm>
          <a:prstGeom prst="rect">
            <a:avLst/>
          </a:prstGeom>
        </p:spPr>
      </p:pic>
      <p:sp>
        <p:nvSpPr>
          <p:cNvPr id="5" name="文本框 31">
            <a:extLst>
              <a:ext uri="{FF2B5EF4-FFF2-40B4-BE49-F238E27FC236}">
                <a16:creationId xmlns:a16="http://schemas.microsoft.com/office/drawing/2014/main" id="{1CFF8A31-E5AB-87F7-A805-1423B71D373C}"/>
              </a:ext>
            </a:extLst>
          </p:cNvPr>
          <p:cNvSpPr txBox="1"/>
          <p:nvPr/>
        </p:nvSpPr>
        <p:spPr>
          <a:xfrm>
            <a:off x="1009200" y="-10757"/>
            <a:ext cx="844778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>
                <a:latin typeface="ADLaM Display" panose="020F0502020204030204" pitchFamily="2" charset="0"/>
                <a:cs typeface="ADLaM Display" panose="020F0502020204030204" pitchFamily="2" charset="0"/>
              </a:rPr>
              <a:t>Fix</a:t>
            </a:r>
            <a:r>
              <a:rPr lang="zh-CN" altLang="en-US" sz="4400" dirty="0">
                <a:latin typeface="ADLaM Display" panose="020F0502020204030204" pitchFamily="2" charset="0"/>
                <a:cs typeface="ADLaM Display" panose="020F0502020204030204" pitchFamily="2" charset="0"/>
              </a:rPr>
              <a:t> </a:t>
            </a:r>
            <a:r>
              <a:rPr lang="en-US" altLang="zh-CN" sz="4400" dirty="0">
                <a:latin typeface="ADLaM Display" panose="020F0502020204030204" pitchFamily="2" charset="0"/>
                <a:cs typeface="ADLaM Display" panose="020F0502020204030204" pitchFamily="2" charset="0"/>
              </a:rPr>
              <a:t>the</a:t>
            </a:r>
            <a:r>
              <a:rPr lang="zh-CN" altLang="en-US" sz="4400" dirty="0">
                <a:latin typeface="ADLaM Display" panose="020F0502020204030204" pitchFamily="2" charset="0"/>
                <a:cs typeface="ADLaM Display" panose="020F0502020204030204" pitchFamily="2" charset="0"/>
              </a:rPr>
              <a:t> </a:t>
            </a:r>
            <a:r>
              <a:rPr lang="en-US" altLang="zh-CN" sz="4400" dirty="0">
                <a:latin typeface="ADLaM Display" panose="020F0502020204030204" pitchFamily="2" charset="0"/>
                <a:cs typeface="ADLaM Display" panose="020F0502020204030204" pitchFamily="2" charset="0"/>
              </a:rPr>
              <a:t>skewness problem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51AD37-EA94-B7A9-40CD-7E672CDC6213}"/>
              </a:ext>
            </a:extLst>
          </p:cNvPr>
          <p:cNvSpPr txBox="1"/>
          <p:nvPr/>
        </p:nvSpPr>
        <p:spPr>
          <a:xfrm>
            <a:off x="580752" y="5555468"/>
            <a:ext cx="406185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MINIMUM_PAYMENTS,PURCHASES, CASH_ADVANCE and some other features hav</a:t>
            </a:r>
            <a:r>
              <a:rPr lang="en-US" altLang="zh-CN" dirty="0"/>
              <a:t>e</a:t>
            </a:r>
            <a:r>
              <a:rPr lang="zh-CN" altLang="en-US" dirty="0"/>
              <a:t> strong “</a:t>
            </a:r>
            <a:r>
              <a:rPr lang="en-US" altLang="zh-CN" dirty="0"/>
              <a:t>right-skewed</a:t>
            </a:r>
            <a:r>
              <a:rPr lang="zh-CN" altLang="en-US" dirty="0"/>
              <a:t>”.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537631E-B2A6-CFAA-6B84-E77F1B22B18C}"/>
                  </a:ext>
                </a:extLst>
              </p:cNvPr>
              <p:cNvSpPr txBox="1"/>
              <p:nvPr/>
            </p:nvSpPr>
            <p:spPr>
              <a:xfrm>
                <a:off x="5836203" y="5393020"/>
                <a:ext cx="5064234" cy="14773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dirty="0">
                    <a:solidFill>
                      <a:srgbClr val="FF0000"/>
                    </a:solidFill>
                    <a:highlight>
                      <a:srgbClr val="FFFF00"/>
                    </a:highlight>
                  </a:rPr>
                  <a:t>Log-transformation</a:t>
                </a:r>
                <a:r>
                  <a:rPr lang="en-US" altLang="zh-CN" dirty="0"/>
                  <a:t> changes the skewness of the distribution and addresses values with a right-tailed distribution.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n-NO" altLang="zh-CN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n-NO" altLang="zh-CN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nn-NO" altLang="zh-CN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nn-NO" altLang="zh-CN" i="1" dirty="0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m:rPr>
                          <m:sty m:val="p"/>
                        </m:rPr>
                        <a:rPr lang="nn-NO" altLang="zh-CN" i="1" dirty="0" smtClean="0">
                          <a:latin typeface="Cambria Math" panose="02040503050406030204" pitchFamily="18" charset="0"/>
                        </a:rPr>
                        <m:t>log</m:t>
                      </m:r>
                      <m:d>
                        <m:dPr>
                          <m:ctrlPr>
                            <a:rPr lang="nn-NO" altLang="zh-CN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nn-NO" altLang="zh-CN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n-NO" altLang="zh-CN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nn-NO" altLang="zh-CN" i="1" dirty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nn-NO" altLang="zh-CN" i="1" dirty="0" smtClean="0">
                              <a:latin typeface="Cambria Math" panose="02040503050406030204" pitchFamily="18" charset="0"/>
                            </a:rPr>
                            <m:t>+ 0.1</m:t>
                          </m:r>
                        </m:e>
                      </m:d>
                    </m:oMath>
                  </m:oMathPara>
                </a14:m>
                <a:endParaRPr lang="nn-NO" altLang="zh-CN" dirty="0"/>
              </a:p>
              <a:p>
                <a:endParaRPr lang="en-US" altLang="zh-CN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537631E-B2A6-CFAA-6B84-E77F1B22B1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6203" y="5393020"/>
                <a:ext cx="5064234" cy="1477328"/>
              </a:xfrm>
              <a:prstGeom prst="rect">
                <a:avLst/>
              </a:prstGeom>
              <a:blipFill>
                <a:blip r:embed="rId5"/>
                <a:stretch>
                  <a:fillRect l="-963" t="-2479" r="-4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AE1DACDF-D578-03D4-EC91-8031507CFA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55508" y="887559"/>
            <a:ext cx="5686933" cy="412054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文本框 57">
            <a:extLst>
              <a:ext uri="{FF2B5EF4-FFF2-40B4-BE49-F238E27FC236}">
                <a16:creationId xmlns:a16="http://schemas.microsoft.com/office/drawing/2014/main" id="{B906E54F-EEA0-479B-94FF-0A55BAA87C9A}"/>
              </a:ext>
            </a:extLst>
          </p:cNvPr>
          <p:cNvSpPr txBox="1"/>
          <p:nvPr/>
        </p:nvSpPr>
        <p:spPr>
          <a:xfrm>
            <a:off x="2169058" y="2482762"/>
            <a:ext cx="34419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9600" spc="300" dirty="0">
                <a:solidFill>
                  <a:prstClr val="black">
                    <a:lumMod val="65000"/>
                    <a:lumOff val="35000"/>
                  </a:prstClr>
                </a:solidFill>
                <a:cs typeface="+mn-ea"/>
                <a:sym typeface="+mn-lt"/>
              </a:rPr>
              <a:t>2</a:t>
            </a:r>
            <a:endParaRPr kumimoji="0" lang="zh-CN" altLang="en-US" sz="9600" b="0" i="0" u="none" strike="noStrike" kern="1200" cap="none" spc="30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04" name="矩形 103">
            <a:extLst>
              <a:ext uri="{FF2B5EF4-FFF2-40B4-BE49-F238E27FC236}">
                <a16:creationId xmlns:a16="http://schemas.microsoft.com/office/drawing/2014/main" id="{F4972CC0-9D33-4BA6-9DCC-A90962D7021F}"/>
              </a:ext>
            </a:extLst>
          </p:cNvPr>
          <p:cNvSpPr/>
          <p:nvPr/>
        </p:nvSpPr>
        <p:spPr>
          <a:xfrm>
            <a:off x="5208276" y="2677346"/>
            <a:ext cx="574689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4800" b="1" spc="3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Evaluation&amp; Model</a:t>
            </a:r>
            <a:endParaRPr lang="zh-CN" altLang="en-US" sz="4800" b="1" spc="3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05" name="矩形 104">
            <a:extLst>
              <a:ext uri="{FF2B5EF4-FFF2-40B4-BE49-F238E27FC236}">
                <a16:creationId xmlns:a16="http://schemas.microsoft.com/office/drawing/2014/main" id="{A7631A7D-932C-48D9-AB8B-2F2C4F1A817A}"/>
              </a:ext>
            </a:extLst>
          </p:cNvPr>
          <p:cNvSpPr/>
          <p:nvPr/>
        </p:nvSpPr>
        <p:spPr>
          <a:xfrm>
            <a:off x="5199172" y="3622233"/>
            <a:ext cx="5029218" cy="22510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eaLnBrk="0" hangingPunct="0">
              <a:lnSpc>
                <a:spcPct val="150000"/>
              </a:lnSpc>
              <a:defRPr/>
            </a:pPr>
            <a:r>
              <a:rPr lang="en-US" altLang="zh-CN" sz="2400" b="1" dirty="0">
                <a:solidFill>
                  <a:prstClr val="black">
                    <a:lumMod val="65000"/>
                    <a:lumOff val="35000"/>
                  </a:prstClr>
                </a:solidFill>
                <a:cs typeface="+mn-ea"/>
                <a:sym typeface="+mn-lt"/>
              </a:rPr>
              <a:t>1 Evaluation Metrics</a:t>
            </a:r>
          </a:p>
          <a:p>
            <a:pPr lvl="0" algn="ctr" eaLnBrk="0" hangingPunct="0">
              <a:lnSpc>
                <a:spcPct val="150000"/>
              </a:lnSpc>
              <a:defRPr/>
            </a:pPr>
            <a:r>
              <a:rPr lang="en-US" altLang="zh-CN" sz="2400" b="1" dirty="0">
                <a:solidFill>
                  <a:prstClr val="black">
                    <a:lumMod val="65000"/>
                    <a:lumOff val="35000"/>
                  </a:prstClr>
                </a:solidFill>
                <a:cs typeface="+mn-ea"/>
                <a:sym typeface="+mn-lt"/>
              </a:rPr>
              <a:t>2 K-means</a:t>
            </a:r>
          </a:p>
          <a:p>
            <a:pPr lvl="0" algn="ctr" eaLnBrk="0" hangingPunct="0">
              <a:lnSpc>
                <a:spcPct val="150000"/>
              </a:lnSpc>
              <a:defRPr/>
            </a:pPr>
            <a:r>
              <a:rPr lang="en-US" altLang="zh-CN" sz="2400" b="1" dirty="0">
                <a:solidFill>
                  <a:prstClr val="black">
                    <a:lumMod val="65000"/>
                    <a:lumOff val="35000"/>
                  </a:prstClr>
                </a:solidFill>
                <a:cs typeface="+mn-ea"/>
                <a:sym typeface="+mn-lt"/>
              </a:rPr>
              <a:t>3 Gaussian Mixture Model</a:t>
            </a:r>
          </a:p>
          <a:p>
            <a:pPr lvl="0" algn="ctr" eaLnBrk="0" hangingPunct="0">
              <a:lnSpc>
                <a:spcPct val="150000"/>
              </a:lnSpc>
              <a:defRPr/>
            </a:pPr>
            <a:r>
              <a:rPr lang="en-US" altLang="zh-CN" sz="2400" b="1" dirty="0">
                <a:solidFill>
                  <a:prstClr val="black">
                    <a:lumMod val="65000"/>
                    <a:lumOff val="35000"/>
                  </a:prstClr>
                </a:solidFill>
                <a:cs typeface="+mn-ea"/>
                <a:sym typeface="+mn-lt"/>
              </a:rPr>
              <a:t>4 Affinity Propagation Model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3" name="Freeform 5">
            <a:extLst>
              <a:ext uri="{FF2B5EF4-FFF2-40B4-BE49-F238E27FC236}">
                <a16:creationId xmlns:a16="http://schemas.microsoft.com/office/drawing/2014/main" id="{14685E52-873E-43D1-AA17-4979E7F0C052}"/>
              </a:ext>
            </a:extLst>
          </p:cNvPr>
          <p:cNvSpPr/>
          <p:nvPr/>
        </p:nvSpPr>
        <p:spPr bwMode="auto">
          <a:xfrm flipH="1">
            <a:off x="8264780" y="0"/>
            <a:ext cx="3927220" cy="2563457"/>
          </a:xfrm>
          <a:custGeom>
            <a:avLst/>
            <a:gdLst>
              <a:gd name="T0" fmla="*/ 0 w 383"/>
              <a:gd name="T1" fmla="*/ 0 h 250"/>
              <a:gd name="T2" fmla="*/ 0 w 383"/>
              <a:gd name="T3" fmla="*/ 250 h 250"/>
              <a:gd name="T4" fmla="*/ 383 w 383"/>
              <a:gd name="T5" fmla="*/ 0 h 250"/>
              <a:gd name="T6" fmla="*/ 0 w 383"/>
              <a:gd name="T7" fmla="*/ 0 h 2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83" h="250">
                <a:moveTo>
                  <a:pt x="0" y="0"/>
                </a:moveTo>
                <a:lnTo>
                  <a:pt x="0" y="250"/>
                </a:lnTo>
                <a:lnTo>
                  <a:pt x="383" y="0"/>
                </a:lnTo>
                <a:lnTo>
                  <a:pt x="0" y="0"/>
                </a:lnTo>
                <a:close/>
              </a:path>
            </a:pathLst>
          </a:custGeom>
          <a:solidFill>
            <a:srgbClr val="BD092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>
              <a:cs typeface="+mn-ea"/>
              <a:sym typeface="+mn-lt"/>
            </a:endParaRPr>
          </a:p>
        </p:txBody>
      </p:sp>
      <p:pic>
        <p:nvPicPr>
          <p:cNvPr id="14" name="图形 13">
            <a:extLst>
              <a:ext uri="{FF2B5EF4-FFF2-40B4-BE49-F238E27FC236}">
                <a16:creationId xmlns:a16="http://schemas.microsoft.com/office/drawing/2014/main" id="{6ED124A2-A311-4182-9EDA-B5BED4C5A2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-144325" y="3901136"/>
            <a:ext cx="2162175" cy="4286250"/>
          </a:xfrm>
          <a:prstGeom prst="rect">
            <a:avLst/>
          </a:prstGeom>
        </p:spPr>
      </p:pic>
      <p:pic>
        <p:nvPicPr>
          <p:cNvPr id="15" name="图形 14">
            <a:extLst>
              <a:ext uri="{FF2B5EF4-FFF2-40B4-BE49-F238E27FC236}">
                <a16:creationId xmlns:a16="http://schemas.microsoft.com/office/drawing/2014/main" id="{D23E8392-A49D-47C5-9100-0673EA039D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205205" y="-167690"/>
            <a:ext cx="2162175" cy="4286250"/>
          </a:xfrm>
          <a:prstGeom prst="rect">
            <a:avLst/>
          </a:prstGeom>
        </p:spPr>
      </p:pic>
      <p:pic>
        <p:nvPicPr>
          <p:cNvPr id="16" name="图形 15">
            <a:extLst>
              <a:ext uri="{FF2B5EF4-FFF2-40B4-BE49-F238E27FC236}">
                <a16:creationId xmlns:a16="http://schemas.microsoft.com/office/drawing/2014/main" id="{6BE41227-2C93-43A8-83D3-195B76641E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544601" y="-402372"/>
            <a:ext cx="2032770" cy="4454794"/>
          </a:xfrm>
          <a:prstGeom prst="rect">
            <a:avLst/>
          </a:prstGeom>
        </p:spPr>
      </p:pic>
      <p:sp>
        <p:nvSpPr>
          <p:cNvPr id="17" name="矩形: 圆角 12">
            <a:extLst>
              <a:ext uri="{FF2B5EF4-FFF2-40B4-BE49-F238E27FC236}">
                <a16:creationId xmlns:a16="http://schemas.microsoft.com/office/drawing/2014/main" id="{2D4369EE-E18D-4FA4-A68A-D4DE9D34FE6D}"/>
              </a:ext>
            </a:extLst>
          </p:cNvPr>
          <p:cNvSpPr/>
          <p:nvPr/>
        </p:nvSpPr>
        <p:spPr>
          <a:xfrm rot="10800000" flipV="1">
            <a:off x="2841646" y="3949635"/>
            <a:ext cx="2096724" cy="237980"/>
          </a:xfrm>
          <a:prstGeom prst="roundRect">
            <a:avLst>
              <a:gd name="adj" fmla="val 50000"/>
            </a:avLst>
          </a:prstGeom>
          <a:solidFill>
            <a:srgbClr val="BD09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2">
                  <a:lumMod val="25000"/>
                </a:scheme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41037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/>
      <p:bldP spid="104" grpId="0"/>
      <p:bldP spid="105" grpId="0"/>
    </p:bldLst>
  </p:timing>
</p:sld>
</file>

<file path=ppt/theme/theme1.xml><?xml version="1.0" encoding="utf-8"?>
<a:theme xmlns:a="http://schemas.openxmlformats.org/drawingml/2006/main" name="第一PPT，www.1ppt.com">
  <a:themeElements>
    <a:clrScheme name="字幕">
      <a:dk1>
        <a:srgbClr val="000000"/>
      </a:dk1>
      <a:lt1>
        <a:sysClr val="window" lastClr="FFFFFF"/>
      </a:lt1>
      <a:dk2>
        <a:srgbClr val="5E5E5E"/>
      </a:dk2>
      <a:lt2>
        <a:srgbClr val="DDDDDD"/>
      </a:lt2>
      <a:accent1>
        <a:srgbClr val="418AB3"/>
      </a:accent1>
      <a:accent2>
        <a:srgbClr val="A6B727"/>
      </a:accent2>
      <a:accent3>
        <a:srgbClr val="F69200"/>
      </a:accent3>
      <a:accent4>
        <a:srgbClr val="838383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j4k1au5x">
      <a:majorFont>
        <a:latin typeface="印品黑体"/>
        <a:ea typeface="印品黑体"/>
        <a:cs typeface=""/>
      </a:majorFont>
      <a:minorFont>
        <a:latin typeface="印品黑体"/>
        <a:ea typeface="印品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j4k1au5x">
      <a:majorFont>
        <a:latin typeface="印品黑体"/>
        <a:ea typeface="印品黑体"/>
        <a:cs typeface=""/>
      </a:majorFont>
      <a:minorFont>
        <a:latin typeface="印品黑体"/>
        <a:ea typeface="印品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575</TotalTime>
  <Words>894</Words>
  <Application>Microsoft Office PowerPoint</Application>
  <PresentationFormat>Widescreen</PresentationFormat>
  <Paragraphs>216</Paragraphs>
  <Slides>26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26</vt:i4>
      </vt:variant>
    </vt:vector>
  </HeadingPairs>
  <TitlesOfParts>
    <vt:vector size="36" baseType="lpstr">
      <vt:lpstr>ADLaM Display</vt:lpstr>
      <vt:lpstr>等线</vt:lpstr>
      <vt:lpstr>Inter</vt:lpstr>
      <vt:lpstr>印品黑体</vt:lpstr>
      <vt:lpstr>Arial</vt:lpstr>
      <vt:lpstr>Bahnschrift</vt:lpstr>
      <vt:lpstr>Cambria Math</vt:lpstr>
      <vt:lpstr>Times New Roman</vt:lpstr>
      <vt:lpstr>第一PPT，www.1ppt.com</vt:lpstr>
      <vt:lpstr>自定义设计方案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>第一PPT</Manager>
  <Company>第一PPT，www.1ppt.com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工作汇报</dc:title>
  <dc:creator>第一PPT</dc:creator>
  <cp:keywords>www.1ppt.com</cp:keywords>
  <dc:description>www.1ppt.com</dc:description>
  <cp:lastModifiedBy>ZHANG, yianz [Student]</cp:lastModifiedBy>
  <cp:revision>36</cp:revision>
  <dcterms:created xsi:type="dcterms:W3CDTF">2021-05-18T08:51:17Z</dcterms:created>
  <dcterms:modified xsi:type="dcterms:W3CDTF">2024-04-18T06:13:21Z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2052-11.1.0.10495</vt:lpwstr>
  </property>
  <property fmtid="{D5CDD505-2E9C-101B-9397-08002B2CF9AE}" pid="3" name="ICV">
    <vt:lpwstr>FB7780AF960E4B5CBA7C46FFDD115AA0</vt:lpwstr>
  </property>
</Properties>
</file>